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61" r:id="rId4"/>
    <p:sldId id="314" r:id="rId5"/>
    <p:sldId id="259" r:id="rId6"/>
    <p:sldId id="263" r:id="rId7"/>
    <p:sldId id="304" r:id="rId8"/>
    <p:sldId id="306" r:id="rId9"/>
    <p:sldId id="308" r:id="rId10"/>
    <p:sldId id="307" r:id="rId11"/>
    <p:sldId id="319" r:id="rId12"/>
    <p:sldId id="325" r:id="rId13"/>
    <p:sldId id="327" r:id="rId14"/>
    <p:sldId id="328" r:id="rId15"/>
    <p:sldId id="310" r:id="rId16"/>
    <p:sldId id="301" r:id="rId17"/>
    <p:sldId id="293" r:id="rId18"/>
    <p:sldId id="300" r:id="rId19"/>
    <p:sldId id="265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70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33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2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2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02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3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91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61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0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8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27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BEF0-091F-447A-B716-4EEFD2E9A38F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7BFB-85B1-4CEB-9750-3B135F97CF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4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3"/>
          <p:cNvSpPr>
            <a:spLocks noChangeArrowheads="1"/>
          </p:cNvSpPr>
          <p:nvPr/>
        </p:nvSpPr>
        <p:spPr bwMode="gray">
          <a:xfrm>
            <a:off x="-6350" y="2060575"/>
            <a:ext cx="12198350" cy="1665288"/>
          </a:xfrm>
          <a:prstGeom prst="rect">
            <a:avLst/>
          </a:prstGeom>
          <a:gradFill rotWithShape="1">
            <a:gsLst>
              <a:gs pos="0">
                <a:schemeClr val="accent1">
                  <a:lumMod val="98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solidFill>
                <a:schemeClr val="bg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53154" y="1063695"/>
            <a:ext cx="7414846" cy="23876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chemeClr val="bg1"/>
                </a:solidFill>
                <a:latin typeface="+mj-ea"/>
              </a:rPr>
              <a:t>교양과정대학 소개</a:t>
            </a:r>
            <a:endParaRPr lang="ko-KR" altLang="en-US" sz="6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0693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3200" b="1" dirty="0" smtClean="0">
                <a:latin typeface="+mn-ea"/>
              </a:rPr>
              <a:t>2024. 3. </a:t>
            </a:r>
          </a:p>
          <a:p>
            <a:endParaRPr lang="en-US" altLang="ko-KR" sz="3200" b="1" dirty="0" smtClean="0">
              <a:latin typeface="+mn-ea"/>
            </a:endParaRPr>
          </a:p>
        </p:txBody>
      </p:sp>
      <p:pic>
        <p:nvPicPr>
          <p:cNvPr id="1028" name="Picture 4" descr="교목-소나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5436"/>
            <a:ext cx="2491154" cy="169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l="47436" t="42123" r="14872" b="26368"/>
          <a:stretch/>
        </p:blipFill>
        <p:spPr>
          <a:xfrm>
            <a:off x="0" y="0"/>
            <a:ext cx="3323925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20650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-18472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24</a:t>
            </a:r>
            <a:r>
              <a:rPr lang="ko-KR" altLang="en-US" b="1" dirty="0" smtClean="0">
                <a:solidFill>
                  <a:schemeClr val="bg1"/>
                </a:solidFill>
              </a:rPr>
              <a:t>학년도 교양 교육과정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526470" y="5538978"/>
          <a:ext cx="11182928" cy="13190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94430">
                  <a:extLst>
                    <a:ext uri="{9D8B030D-6E8A-4147-A177-3AD203B41FA5}">
                      <a16:colId xmlns:a16="http://schemas.microsoft.com/office/drawing/2014/main" val="126780247"/>
                    </a:ext>
                  </a:extLst>
                </a:gridCol>
                <a:gridCol w="3857015">
                  <a:extLst>
                    <a:ext uri="{9D8B030D-6E8A-4147-A177-3AD203B41FA5}">
                      <a16:colId xmlns:a16="http://schemas.microsoft.com/office/drawing/2014/main" val="3850887301"/>
                    </a:ext>
                  </a:extLst>
                </a:gridCol>
                <a:gridCol w="5731483">
                  <a:extLst>
                    <a:ext uri="{9D8B030D-6E8A-4147-A177-3AD203B41FA5}">
                      <a16:colId xmlns:a16="http://schemas.microsoft.com/office/drawing/2014/main" val="108135810"/>
                    </a:ext>
                  </a:extLst>
                </a:gridCol>
              </a:tblGrid>
              <a:tr h="26173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계열 구분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대학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0257733"/>
                  </a:ext>
                </a:extLst>
              </a:tr>
              <a:tr h="220756">
                <a:tc rowSpan="4"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공학 계열</a:t>
                      </a:r>
                      <a:r>
                        <a:rPr lang="ko-KR" altLang="en-US" sz="1100" b="1" kern="0" spc="0" baseline="300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**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64770" marT="17907" marB="17907" anchor="ctr"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항공대학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항공운항학과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항공정비학과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항공기계공학과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87917298"/>
                  </a:ext>
                </a:extLst>
              </a:tr>
              <a:tr h="220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보건복지대학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소방안전학과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4630974"/>
                  </a:ext>
                </a:extLst>
              </a:tr>
              <a:tr h="220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디자인대학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실내건축디자인학과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21454922"/>
                  </a:ext>
                </a:extLst>
              </a:tr>
              <a:tr h="220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공과대학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1642110" marR="0" indent="-82042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건축학과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배터리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자동차공학부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컴퓨터공학부</a:t>
                      </a:r>
                      <a:r>
                        <a:rPr lang="en-US" altLang="ko-KR" sz="1100" b="1" kern="0" spc="-7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kern="0" spc="-7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전기전자공학과</a:t>
                      </a:r>
                      <a:endParaRPr lang="ko-KR" altLang="en-US" sz="1100" b="1" kern="0" spc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77811242"/>
                  </a:ext>
                </a:extLst>
              </a:tr>
            </a:tbl>
          </a:graphicData>
        </a:graphic>
      </p:graphicFrame>
      <p:graphicFrame>
        <p:nvGraphicFramePr>
          <p:cNvPr id="1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067070"/>
              </p:ext>
            </p:extLst>
          </p:nvPr>
        </p:nvGraphicFramePr>
        <p:xfrm>
          <a:off x="526470" y="1253380"/>
          <a:ext cx="11182929" cy="4243547"/>
        </p:xfrm>
        <a:graphic>
          <a:graphicData uri="http://schemas.openxmlformats.org/drawingml/2006/table">
            <a:tbl>
              <a:tblPr/>
              <a:tblGrid>
                <a:gridCol w="465416">
                  <a:extLst>
                    <a:ext uri="{9D8B030D-6E8A-4147-A177-3AD203B41FA5}">
                      <a16:colId xmlns:a16="http://schemas.microsoft.com/office/drawing/2014/main" val="3520760746"/>
                    </a:ext>
                  </a:extLst>
                </a:gridCol>
                <a:gridCol w="1150614">
                  <a:extLst>
                    <a:ext uri="{9D8B030D-6E8A-4147-A177-3AD203B41FA5}">
                      <a16:colId xmlns:a16="http://schemas.microsoft.com/office/drawing/2014/main" val="4100680883"/>
                    </a:ext>
                  </a:extLst>
                </a:gridCol>
                <a:gridCol w="1616030">
                  <a:extLst>
                    <a:ext uri="{9D8B030D-6E8A-4147-A177-3AD203B41FA5}">
                      <a16:colId xmlns:a16="http://schemas.microsoft.com/office/drawing/2014/main" val="4216949127"/>
                    </a:ext>
                  </a:extLst>
                </a:gridCol>
                <a:gridCol w="1105570">
                  <a:extLst>
                    <a:ext uri="{9D8B030D-6E8A-4147-A177-3AD203B41FA5}">
                      <a16:colId xmlns:a16="http://schemas.microsoft.com/office/drawing/2014/main" val="4242324086"/>
                    </a:ext>
                  </a:extLst>
                </a:gridCol>
                <a:gridCol w="1211674">
                  <a:extLst>
                    <a:ext uri="{9D8B030D-6E8A-4147-A177-3AD203B41FA5}">
                      <a16:colId xmlns:a16="http://schemas.microsoft.com/office/drawing/2014/main" val="1208595683"/>
                    </a:ext>
                  </a:extLst>
                </a:gridCol>
                <a:gridCol w="1048926">
                  <a:extLst>
                    <a:ext uri="{9D8B030D-6E8A-4147-A177-3AD203B41FA5}">
                      <a16:colId xmlns:a16="http://schemas.microsoft.com/office/drawing/2014/main" val="1215633325"/>
                    </a:ext>
                  </a:extLst>
                </a:gridCol>
                <a:gridCol w="1700258">
                  <a:extLst>
                    <a:ext uri="{9D8B030D-6E8A-4147-A177-3AD203B41FA5}">
                      <a16:colId xmlns:a16="http://schemas.microsoft.com/office/drawing/2014/main" val="367648007"/>
                    </a:ext>
                  </a:extLst>
                </a:gridCol>
                <a:gridCol w="1374592">
                  <a:extLst>
                    <a:ext uri="{9D8B030D-6E8A-4147-A177-3AD203B41FA5}">
                      <a16:colId xmlns:a16="http://schemas.microsoft.com/office/drawing/2014/main" val="4004902029"/>
                    </a:ext>
                  </a:extLst>
                </a:gridCol>
                <a:gridCol w="840487">
                  <a:extLst>
                    <a:ext uri="{9D8B030D-6E8A-4147-A177-3AD203B41FA5}">
                      <a16:colId xmlns:a16="http://schemas.microsoft.com/office/drawing/2014/main" val="4191583523"/>
                    </a:ext>
                  </a:extLst>
                </a:gridCol>
                <a:gridCol w="669362">
                  <a:extLst>
                    <a:ext uri="{9D8B030D-6E8A-4147-A177-3AD203B41FA5}">
                      <a16:colId xmlns:a16="http://schemas.microsoft.com/office/drawing/2014/main" val="685364818"/>
                    </a:ext>
                  </a:extLst>
                </a:gridCol>
              </a:tblGrid>
              <a:tr h="245526">
                <a:tc rowSpan="3" gridSpan="2">
                  <a:txBody>
                    <a:bodyPr/>
                    <a:lstStyle/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       영역</a:t>
                      </a:r>
                      <a:endParaRPr lang="ko-KR" altLang="en-US" sz="1400" kern="0" spc="-7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7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 초 필 수 교 양 </a:t>
                      </a:r>
                      <a:endParaRPr lang="ko-KR" altLang="en-US" sz="1200" kern="0" spc="-10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969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7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선 택 교 양</a:t>
                      </a:r>
                      <a:endParaRPr lang="ko-KR" altLang="en-US" sz="1200" kern="0" spc="-10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F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927092"/>
                  </a:ext>
                </a:extLst>
              </a:tr>
              <a:tr h="24707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2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세계화영역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실용화영역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인간화영역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일반영역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브릿지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12927"/>
                  </a:ext>
                </a:extLst>
              </a:tr>
              <a:tr h="24559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비사범대학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사범대학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81158"/>
                  </a:ext>
                </a:extLst>
              </a:tr>
              <a:tr h="243715">
                <a:tc rowSpan="7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이수과목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2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일본어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중국어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SLP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[I(3),Ⅱ(3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)]2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컴퓨팅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사고력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와 교육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/1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의사소통</a:t>
                      </a: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대학생활과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진로탐색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Ⅰ,Ⅱ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1100" b="1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인문 영역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단과대학 및 학과 </a:t>
                      </a:r>
                      <a:r>
                        <a:rPr lang="ko-KR" altLang="en-US" sz="1100" kern="0" spc="-19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 없이</a:t>
                      </a: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자유롭게 선택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89326"/>
                  </a:ext>
                </a:extLst>
              </a:tr>
              <a:tr h="22872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 영역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41905"/>
                  </a:ext>
                </a:extLst>
              </a:tr>
              <a:tr h="123661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과학 영역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08754"/>
                  </a:ext>
                </a:extLst>
              </a:tr>
              <a:tr h="19067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예술과 스포츠영역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55188"/>
                  </a:ext>
                </a:extLst>
              </a:tr>
              <a:tr h="7163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한국어 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유학생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[</a:t>
                      </a:r>
                      <a:r>
                        <a:rPr lang="en-US" altLang="ko-KR" sz="1100" kern="0" spc="-7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SKPⅠ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), Ⅱ(3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)]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 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2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독서와토론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2</a:t>
                      </a:r>
                      <a:r>
                        <a:rPr lang="ko-KR" altLang="en-US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22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진로교육의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22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이론과실제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6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역량개발과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진로설계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Ⅰ,Ⅱ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</a:t>
                      </a: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1100" b="1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68446"/>
                  </a:ext>
                </a:extLst>
              </a:tr>
              <a:tr h="22872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융복합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영역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7339"/>
                  </a:ext>
                </a:extLst>
              </a:tr>
              <a:tr h="331002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＊영역별 구분 없이 계열별 </a:t>
                      </a:r>
                      <a:r>
                        <a:rPr lang="ko-KR" altLang="en-US" sz="11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이수학점 </a:t>
                      </a: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697728"/>
                  </a:ext>
                </a:extLst>
              </a:tr>
              <a:tr h="215769"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계열별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인문사회 계열</a:t>
                      </a:r>
                      <a:endParaRPr lang="ko-KR" altLang="en-US" sz="1400" kern="0" spc="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87984"/>
                  </a:ext>
                </a:extLst>
              </a:tr>
              <a:tr h="2157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자연과학 계열</a:t>
                      </a:r>
                      <a:endParaRPr lang="ko-KR" altLang="en-US" sz="1400" kern="0" spc="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61639"/>
                  </a:ext>
                </a:extLst>
              </a:tr>
              <a:tr h="3322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예체능계열</a:t>
                      </a:r>
                      <a:endParaRPr lang="ko-KR" altLang="en-US" sz="1400" kern="0" spc="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01768"/>
                  </a:ext>
                </a:extLst>
              </a:tr>
              <a:tr h="278259"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공학계열</a:t>
                      </a:r>
                      <a:r>
                        <a:rPr lang="ko-KR" altLang="en-US" sz="1600" b="1" kern="0" spc="0" baseline="3000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**</a:t>
                      </a:r>
                      <a:endParaRPr lang="ko-KR" altLang="en-US" sz="1200" kern="0" spc="-7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56300"/>
                  </a:ext>
                </a:extLst>
              </a:tr>
              <a:tr h="233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시각디자인학과</a:t>
                      </a:r>
                      <a:r>
                        <a:rPr lang="ko-KR" altLang="en-US" sz="1200" kern="0" spc="-31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kern="0" spc="-130" dirty="0" err="1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웹툰학과</a:t>
                      </a:r>
                      <a:endParaRPr lang="ko-KR" altLang="en-US" sz="1400" kern="0" spc="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684114"/>
                  </a:ext>
                </a:extLst>
              </a:tr>
              <a:tr h="2173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 dirty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사범대학</a:t>
                      </a:r>
                      <a:endParaRPr lang="ko-KR" altLang="en-US" sz="1400" kern="0" spc="0" dirty="0">
                        <a:solidFill>
                          <a:srgbClr val="7030A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200" kern="0" spc="-7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ko-KR" altLang="en-US" sz="1200" kern="0" spc="-7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4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94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76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0"/>
            <a:ext cx="12198351" cy="1200150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59270" y="-62707"/>
            <a:ext cx="10515600" cy="1325563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선택교양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일반영역</a:t>
            </a:r>
            <a:r>
              <a:rPr lang="en-US" altLang="ko-KR" b="1" dirty="0" smtClean="0">
                <a:solidFill>
                  <a:schemeClr val="bg1"/>
                </a:solidFill>
              </a:rPr>
              <a:t>-</a:t>
            </a:r>
            <a:r>
              <a:rPr lang="ko-KR" altLang="en-US" b="1" dirty="0" smtClean="0">
                <a:solidFill>
                  <a:schemeClr val="bg1"/>
                </a:solidFill>
              </a:rPr>
              <a:t>인문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579014"/>
              </p:ext>
            </p:extLst>
          </p:nvPr>
        </p:nvGraphicFramePr>
        <p:xfrm>
          <a:off x="377628" y="1198810"/>
          <a:ext cx="5410775" cy="56697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8517">
                  <a:extLst>
                    <a:ext uri="{9D8B030D-6E8A-4147-A177-3AD203B41FA5}">
                      <a16:colId xmlns:a16="http://schemas.microsoft.com/office/drawing/2014/main" val="275951659"/>
                    </a:ext>
                  </a:extLst>
                </a:gridCol>
                <a:gridCol w="663185">
                  <a:extLst>
                    <a:ext uri="{9D8B030D-6E8A-4147-A177-3AD203B41FA5}">
                      <a16:colId xmlns:a16="http://schemas.microsoft.com/office/drawing/2014/main" val="2072995126"/>
                    </a:ext>
                  </a:extLst>
                </a:gridCol>
                <a:gridCol w="559691">
                  <a:extLst>
                    <a:ext uri="{9D8B030D-6E8A-4147-A177-3AD203B41FA5}">
                      <a16:colId xmlns:a16="http://schemas.microsoft.com/office/drawing/2014/main" val="4009686619"/>
                    </a:ext>
                  </a:extLst>
                </a:gridCol>
                <a:gridCol w="559691">
                  <a:extLst>
                    <a:ext uri="{9D8B030D-6E8A-4147-A177-3AD203B41FA5}">
                      <a16:colId xmlns:a16="http://schemas.microsoft.com/office/drawing/2014/main" val="3347235878"/>
                    </a:ext>
                  </a:extLst>
                </a:gridCol>
                <a:gridCol w="559691">
                  <a:extLst>
                    <a:ext uri="{9D8B030D-6E8A-4147-A177-3AD203B41FA5}">
                      <a16:colId xmlns:a16="http://schemas.microsoft.com/office/drawing/2014/main" val="1702168845"/>
                    </a:ext>
                  </a:extLst>
                </a:gridCol>
              </a:tblGrid>
              <a:tr h="1937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effectLst/>
                        </a:rPr>
                        <a:t>과 목 명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effectLst/>
                        </a:rPr>
                        <a:t>핵심역량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effectLst/>
                        </a:rPr>
                        <a:t>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effectLst/>
                        </a:rPr>
                        <a:t>1</a:t>
                      </a:r>
                      <a:r>
                        <a:rPr lang="ko-KR" altLang="en-US" sz="900" kern="0" spc="0" dirty="0">
                          <a:effectLst/>
                        </a:rPr>
                        <a:t>학기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effectLst/>
                        </a:rPr>
                        <a:t>2</a:t>
                      </a:r>
                      <a:r>
                        <a:rPr lang="ko-KR" altLang="en-US" sz="900" kern="0" spc="0" dirty="0">
                          <a:effectLst/>
                        </a:rPr>
                        <a:t>학기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204420397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한국사회문화의이해</a:t>
                      </a:r>
                      <a:r>
                        <a:rPr lang="en-US" altLang="ko-KR" sz="1000" kern="0" spc="0" dirty="0">
                          <a:effectLst/>
                        </a:rPr>
                        <a:t>(</a:t>
                      </a:r>
                      <a:r>
                        <a:rPr lang="ko-KR" altLang="en-US" sz="1000" kern="0" spc="0" dirty="0">
                          <a:effectLst/>
                        </a:rPr>
                        <a:t>외국인</a:t>
                      </a:r>
                      <a:r>
                        <a:rPr lang="en-US" altLang="ko-KR" sz="1000" kern="0" spc="0" dirty="0">
                          <a:effectLst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12476636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세계놀이문화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697839169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지구촌 여행과 매너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73990496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독일어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87904465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고급토익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064253751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보드게임으로 배우는 중국어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13064150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중급실용일본어</a:t>
                      </a:r>
                      <a:r>
                        <a:rPr lang="en-US" altLang="ko-KR" sz="1000" kern="0" spc="0">
                          <a:effectLst/>
                        </a:rPr>
                        <a:t>Ⅱ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592726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초급실용일본어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538845321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초급토익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소통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914942492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전쟁영화로 읽는 세계사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10612810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아메리카문화의 이해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45076446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effectLst/>
                        </a:rPr>
                        <a:t>인간발달과</a:t>
                      </a:r>
                      <a:r>
                        <a:rPr lang="ko-KR" altLang="en-US" sz="1000" kern="0" spc="0" dirty="0">
                          <a:effectLst/>
                        </a:rPr>
                        <a:t> 심리</a:t>
                      </a:r>
                      <a:r>
                        <a:rPr lang="en-US" altLang="ko-KR" sz="1000" kern="0" spc="0" dirty="0">
                          <a:effectLst/>
                        </a:rPr>
                        <a:t>-</a:t>
                      </a:r>
                      <a:r>
                        <a:rPr lang="ko-KR" altLang="en-US" sz="1000" kern="0" spc="0" dirty="0">
                          <a:effectLst/>
                        </a:rPr>
                        <a:t>요람에서 무덤까지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95678028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감동적 문서작성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6560721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업무영작문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03625242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생성형</a:t>
                      </a:r>
                      <a:r>
                        <a:rPr lang="en-US" altLang="ko-KR" sz="1000" kern="0" spc="0">
                          <a:effectLst/>
                        </a:rPr>
                        <a:t>AI</a:t>
                      </a:r>
                      <a:r>
                        <a:rPr lang="ko-KR" altLang="en-US" sz="1000" kern="0" spc="0">
                          <a:effectLst/>
                        </a:rPr>
                        <a:t>로 고전탐색하기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3028503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삶과 철학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2452071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한국의 문화유산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06722291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한국 현대사 이야기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942406481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슬로라이프와 슬로투어리즘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나눔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00000997"/>
                  </a:ext>
                </a:extLst>
              </a:tr>
              <a:tr h="2249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chemeClr val="tx1"/>
                          </a:solidFill>
                          <a:effectLst/>
                        </a:rPr>
                        <a:t>교사인성교육</a:t>
                      </a:r>
                      <a:r>
                        <a:rPr lang="en-US" altLang="ko-KR" sz="1050" b="1" kern="0" spc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050" b="1" kern="0" spc="0" dirty="0">
                          <a:solidFill>
                            <a:schemeClr val="tx1"/>
                          </a:solidFill>
                          <a:effectLst/>
                        </a:rPr>
                        <a:t>사범계열필수이수</a:t>
                      </a:r>
                      <a:r>
                        <a:rPr lang="en-US" altLang="ko-KR" sz="1050" b="1" kern="0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050" b="1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협력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525660694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시사한국어</a:t>
                      </a:r>
                      <a:r>
                        <a:rPr lang="en-US" altLang="ko-KR" sz="1000" kern="0" spc="0">
                          <a:effectLst/>
                        </a:rPr>
                        <a:t>(</a:t>
                      </a:r>
                      <a:r>
                        <a:rPr lang="ko-KR" altLang="en-US" sz="1000" kern="0" spc="0">
                          <a:effectLst/>
                        </a:rPr>
                        <a:t>외국인</a:t>
                      </a:r>
                      <a:r>
                        <a:rPr lang="en-US" altLang="ko-KR" sz="1000" kern="0" spc="0">
                          <a:effectLst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17100413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effectLst/>
                        </a:rPr>
                        <a:t>실용한자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994457356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중급실용일본어</a:t>
                      </a:r>
                      <a:r>
                        <a:rPr lang="en-US" altLang="ko-KR" sz="1000" kern="0" spc="0">
                          <a:effectLst/>
                        </a:rPr>
                        <a:t>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549768435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중국어로 플레이하라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93666938"/>
                  </a:ext>
                </a:extLst>
              </a:tr>
              <a:tr h="2145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중급토익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소통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94630289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06784"/>
              </p:ext>
            </p:extLst>
          </p:nvPr>
        </p:nvGraphicFramePr>
        <p:xfrm>
          <a:off x="5994395" y="1198810"/>
          <a:ext cx="5635630" cy="56591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96035">
                  <a:extLst>
                    <a:ext uri="{9D8B030D-6E8A-4147-A177-3AD203B41FA5}">
                      <a16:colId xmlns:a16="http://schemas.microsoft.com/office/drawing/2014/main" val="275951659"/>
                    </a:ext>
                  </a:extLst>
                </a:gridCol>
                <a:gridCol w="690745">
                  <a:extLst>
                    <a:ext uri="{9D8B030D-6E8A-4147-A177-3AD203B41FA5}">
                      <a16:colId xmlns:a16="http://schemas.microsoft.com/office/drawing/2014/main" val="2072995126"/>
                    </a:ext>
                  </a:extLst>
                </a:gridCol>
                <a:gridCol w="582950">
                  <a:extLst>
                    <a:ext uri="{9D8B030D-6E8A-4147-A177-3AD203B41FA5}">
                      <a16:colId xmlns:a16="http://schemas.microsoft.com/office/drawing/2014/main" val="4009686619"/>
                    </a:ext>
                  </a:extLst>
                </a:gridCol>
                <a:gridCol w="582950">
                  <a:extLst>
                    <a:ext uri="{9D8B030D-6E8A-4147-A177-3AD203B41FA5}">
                      <a16:colId xmlns:a16="http://schemas.microsoft.com/office/drawing/2014/main" val="3347235878"/>
                    </a:ext>
                  </a:extLst>
                </a:gridCol>
                <a:gridCol w="582950">
                  <a:extLst>
                    <a:ext uri="{9D8B030D-6E8A-4147-A177-3AD203B41FA5}">
                      <a16:colId xmlns:a16="http://schemas.microsoft.com/office/drawing/2014/main" val="1702168845"/>
                    </a:ext>
                  </a:extLst>
                </a:gridCol>
              </a:tblGrid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과 목 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effectLst/>
                        </a:rPr>
                        <a:t>핵심역량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effectLst/>
                        </a:rPr>
                        <a:t>1</a:t>
                      </a:r>
                      <a:r>
                        <a:rPr lang="ko-KR" altLang="en-US" sz="1000" kern="0" spc="0">
                          <a:effectLst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effectLst/>
                        </a:rPr>
                        <a:t>2</a:t>
                      </a:r>
                      <a:r>
                        <a:rPr lang="ko-KR" altLang="en-US" sz="1000" kern="0" spc="0">
                          <a:effectLst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204420397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동아시아문화의 공존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8651459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취업수험영어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567491144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스토리 탑 문화체험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014187856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글로벌다문화의 이해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50544630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인간행동과 심리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97623155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일본문화의 이해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55633905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그리스신화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도전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00977233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세계도시여행</a:t>
                      </a:r>
                      <a:r>
                        <a:rPr lang="en-US" altLang="ko-KR" sz="1000" kern="0" spc="0">
                          <a:effectLst/>
                        </a:rPr>
                        <a:t>-</a:t>
                      </a:r>
                      <a:r>
                        <a:rPr lang="ko-KR" altLang="en-US" sz="1000" kern="0" spc="0">
                          <a:effectLst/>
                        </a:rPr>
                        <a:t>축제와 맛집을 찾아서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도전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15643801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몸과 마음의 철학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5448757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한국사의 이해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18608829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역사속의 여성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885762596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내 삶속의 인권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나눔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526377984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행복학개론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나눔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72632028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0" spc="0" dirty="0" err="1" smtClean="0">
                          <a:effectLst/>
                        </a:rPr>
                        <a:t>SCPⅢ</a:t>
                      </a:r>
                      <a:r>
                        <a:rPr lang="en-US" sz="1000" kern="0" spc="0" dirty="0" smtClean="0">
                          <a:effectLst/>
                        </a:rPr>
                        <a:t>, </a:t>
                      </a:r>
                      <a:r>
                        <a:rPr lang="en-US" altLang="ko-KR" sz="1000" kern="0" spc="0" dirty="0" err="1" smtClean="0">
                          <a:effectLst/>
                        </a:rPr>
                        <a:t>SCPⅣ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37183613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0" spc="0" dirty="0" err="1" smtClean="0">
                          <a:effectLst/>
                        </a:rPr>
                        <a:t>SEPⅢ</a:t>
                      </a:r>
                      <a:r>
                        <a:rPr lang="en-US" sz="1000" kern="0" spc="0" dirty="0" smtClean="0">
                          <a:effectLst/>
                        </a:rPr>
                        <a:t>, </a:t>
                      </a:r>
                      <a:r>
                        <a:rPr lang="en-US" altLang="ko-KR" sz="1000" kern="0" spc="0" dirty="0" err="1" smtClean="0">
                          <a:effectLst/>
                        </a:rPr>
                        <a:t>SEPⅣ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72649978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0" spc="0" dirty="0" err="1" smtClean="0">
                          <a:effectLst/>
                        </a:rPr>
                        <a:t>SJPⅢ</a:t>
                      </a:r>
                      <a:r>
                        <a:rPr lang="en-US" sz="1000" kern="0" spc="0" dirty="0" smtClean="0">
                          <a:effectLst/>
                        </a:rPr>
                        <a:t>, </a:t>
                      </a:r>
                      <a:r>
                        <a:rPr lang="en-US" altLang="ko-KR" sz="1000" kern="0" spc="0" dirty="0" err="1" smtClean="0">
                          <a:effectLst/>
                        </a:rPr>
                        <a:t>SJPⅣ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68852972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0" spc="0" dirty="0" err="1" smtClean="0">
                          <a:effectLst/>
                        </a:rPr>
                        <a:t>SKPⅢ</a:t>
                      </a:r>
                      <a:r>
                        <a:rPr lang="en-US" sz="1000" kern="0" spc="0" dirty="0" smtClean="0">
                          <a:effectLst/>
                        </a:rPr>
                        <a:t>, </a:t>
                      </a:r>
                      <a:r>
                        <a:rPr lang="en-US" altLang="ko-KR" sz="1000" kern="0" spc="0" dirty="0" err="1" smtClean="0">
                          <a:effectLst/>
                        </a:rPr>
                        <a:t>SKPⅣ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34458262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effectLst/>
                        </a:rPr>
                        <a:t>영미문학과</a:t>
                      </a:r>
                      <a:r>
                        <a:rPr lang="ko-KR" altLang="en-US" sz="1000" kern="0" spc="0" dirty="0">
                          <a:effectLst/>
                        </a:rPr>
                        <a:t> 영화</a:t>
                      </a:r>
                      <a:r>
                        <a:rPr lang="en-US" altLang="ko-KR" sz="1000" kern="0" spc="0" dirty="0">
                          <a:effectLst/>
                        </a:rPr>
                        <a:t>(</a:t>
                      </a:r>
                      <a:r>
                        <a:rPr lang="ko-KR" altLang="en-US" sz="1000" kern="0" spc="0" dirty="0">
                          <a:effectLst/>
                        </a:rPr>
                        <a:t>사이버</a:t>
                      </a:r>
                      <a:r>
                        <a:rPr lang="en-US" altLang="ko-KR" sz="1000" kern="0" spc="0" dirty="0">
                          <a:effectLst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소통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03516689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중국문화의 이해</a:t>
                      </a:r>
                      <a:r>
                        <a:rPr lang="en-US" altLang="ko-KR" sz="1000" kern="0" spc="0">
                          <a:effectLst/>
                        </a:rPr>
                        <a:t>(</a:t>
                      </a:r>
                      <a:r>
                        <a:rPr lang="ko-KR" altLang="en-US" sz="1000" kern="0" spc="0">
                          <a:effectLst/>
                        </a:rPr>
                        <a:t>사이버</a:t>
                      </a:r>
                      <a:r>
                        <a:rPr lang="en-US" altLang="ko-KR" sz="1000" kern="0" spc="0">
                          <a:effectLst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572765598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한국음식문화 기행</a:t>
                      </a:r>
                      <a:r>
                        <a:rPr lang="en-US" altLang="ko-KR" sz="1000" kern="0" spc="0">
                          <a:effectLst/>
                        </a:rPr>
                        <a:t>(</a:t>
                      </a:r>
                      <a:r>
                        <a:rPr lang="ko-KR" altLang="en-US" sz="1000" kern="0" spc="0">
                          <a:effectLst/>
                        </a:rPr>
                        <a:t>사이버</a:t>
                      </a:r>
                      <a:r>
                        <a:rPr lang="en-US" altLang="ko-KR" sz="1000" kern="0" spc="0">
                          <a:effectLst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학습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764258206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스크린으로 읽는 서양 </a:t>
                      </a:r>
                      <a:r>
                        <a:rPr lang="ko-KR" altLang="en-US" sz="1000" kern="0" spc="0" dirty="0" err="1">
                          <a:effectLst/>
                        </a:rPr>
                        <a:t>문화여행</a:t>
                      </a:r>
                      <a:r>
                        <a:rPr lang="en-US" altLang="ko-KR" sz="1000" kern="0" spc="0" dirty="0">
                          <a:effectLst/>
                        </a:rPr>
                        <a:t>(</a:t>
                      </a:r>
                      <a:r>
                        <a:rPr lang="ko-KR" altLang="en-US" sz="1000" kern="0" spc="0" dirty="0">
                          <a:effectLst/>
                        </a:rPr>
                        <a:t>사이버</a:t>
                      </a:r>
                      <a:r>
                        <a:rPr lang="en-US" altLang="ko-KR" sz="1000" kern="0" spc="0" dirty="0">
                          <a:effectLst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51986700"/>
                  </a:ext>
                </a:extLst>
              </a:tr>
              <a:tr h="2460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호모 </a:t>
                      </a:r>
                      <a:r>
                        <a:rPr lang="ko-KR" altLang="en-US" sz="1000" kern="0" spc="0" dirty="0" err="1">
                          <a:effectLst/>
                        </a:rPr>
                        <a:t>부커스</a:t>
                      </a:r>
                      <a:r>
                        <a:rPr lang="en-US" altLang="ko-KR" sz="1000" kern="0" spc="0" dirty="0">
                          <a:effectLst/>
                        </a:rPr>
                        <a:t>: </a:t>
                      </a:r>
                      <a:r>
                        <a:rPr lang="ko-KR" altLang="en-US" sz="1000" kern="0" spc="0" dirty="0">
                          <a:effectLst/>
                        </a:rPr>
                        <a:t>책 읽는 인간</a:t>
                      </a:r>
                      <a:r>
                        <a:rPr lang="en-US" altLang="ko-KR" sz="1000" kern="0" spc="0" dirty="0">
                          <a:effectLst/>
                        </a:rPr>
                        <a:t>(</a:t>
                      </a:r>
                      <a:r>
                        <a:rPr lang="ko-KR" altLang="en-US" sz="1000" kern="0" spc="0" dirty="0">
                          <a:effectLst/>
                        </a:rPr>
                        <a:t>사이버</a:t>
                      </a:r>
                      <a:r>
                        <a:rPr lang="en-US" altLang="ko-KR" sz="1000" kern="0" spc="0" dirty="0">
                          <a:effectLst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effectLst/>
                        </a:rPr>
                        <a:t>사고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effectLst/>
                        </a:rPr>
                        <a:t>*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effectLst/>
                        </a:rPr>
                        <a:t>*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62614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1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선택교양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일반영역</a:t>
            </a:r>
            <a:r>
              <a:rPr lang="en-US" altLang="ko-KR" b="1" dirty="0" smtClean="0">
                <a:solidFill>
                  <a:schemeClr val="bg1"/>
                </a:solidFill>
              </a:rPr>
              <a:t>-</a:t>
            </a:r>
            <a:r>
              <a:rPr lang="ko-KR" altLang="en-US" b="1" dirty="0" smtClean="0">
                <a:solidFill>
                  <a:schemeClr val="bg1"/>
                </a:solidFill>
              </a:rPr>
              <a:t>사회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97497"/>
              </p:ext>
            </p:extLst>
          </p:nvPr>
        </p:nvGraphicFramePr>
        <p:xfrm>
          <a:off x="6217919" y="1590386"/>
          <a:ext cx="5154929" cy="5185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23424">
                  <a:extLst>
                    <a:ext uri="{9D8B030D-6E8A-4147-A177-3AD203B41FA5}">
                      <a16:colId xmlns:a16="http://schemas.microsoft.com/office/drawing/2014/main" val="2316478149"/>
                    </a:ext>
                  </a:extLst>
                </a:gridCol>
                <a:gridCol w="631827">
                  <a:extLst>
                    <a:ext uri="{9D8B030D-6E8A-4147-A177-3AD203B41FA5}">
                      <a16:colId xmlns:a16="http://schemas.microsoft.com/office/drawing/2014/main" val="444643550"/>
                    </a:ext>
                  </a:extLst>
                </a:gridCol>
                <a:gridCol w="533226">
                  <a:extLst>
                    <a:ext uri="{9D8B030D-6E8A-4147-A177-3AD203B41FA5}">
                      <a16:colId xmlns:a16="http://schemas.microsoft.com/office/drawing/2014/main" val="3765166985"/>
                    </a:ext>
                  </a:extLst>
                </a:gridCol>
                <a:gridCol w="533226">
                  <a:extLst>
                    <a:ext uri="{9D8B030D-6E8A-4147-A177-3AD203B41FA5}">
                      <a16:colId xmlns:a16="http://schemas.microsoft.com/office/drawing/2014/main" val="1841459961"/>
                    </a:ext>
                  </a:extLst>
                </a:gridCol>
                <a:gridCol w="533226">
                  <a:extLst>
                    <a:ext uri="{9D8B030D-6E8A-4147-A177-3AD203B41FA5}">
                      <a16:colId xmlns:a16="http://schemas.microsoft.com/office/drawing/2014/main" val="3139057847"/>
                    </a:ext>
                  </a:extLst>
                </a:gridCol>
              </a:tblGrid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학점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1</a:t>
                      </a:r>
                      <a:r>
                        <a:rPr lang="ko-KR" altLang="en-US" sz="1050" kern="0" spc="0" dirty="0">
                          <a:effectLst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2</a:t>
                      </a:r>
                      <a:r>
                        <a:rPr lang="ko-KR" altLang="en-US" sz="1050" kern="0" spc="0" dirty="0">
                          <a:effectLst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3017614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MZ</a:t>
                      </a:r>
                      <a:r>
                        <a:rPr lang="ko-KR" altLang="en-US" sz="1050" kern="0" spc="0" dirty="0">
                          <a:effectLst/>
                        </a:rPr>
                        <a:t>세대의 연대와 삶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9511063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콘텐츠 큐레이터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537597786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토론으로 배우는 스피치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사고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58012873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4</a:t>
                      </a:r>
                      <a:r>
                        <a:rPr lang="ko-KR" altLang="en-US" sz="1050" kern="0" spc="0">
                          <a:effectLst/>
                        </a:rPr>
                        <a:t>차산업혁명시대 일의 변화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9496595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ChatGPT</a:t>
                      </a:r>
                      <a:r>
                        <a:rPr lang="ko-KR" altLang="en-US" sz="1050" kern="0" spc="0">
                          <a:effectLst/>
                        </a:rPr>
                        <a:t>와 함께하는 디지털 세상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895832077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소리없는 대화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05289117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자원봉사</a:t>
                      </a:r>
                      <a:r>
                        <a:rPr lang="en-US" altLang="ko-KR" sz="1050" kern="0" spc="0">
                          <a:effectLst/>
                        </a:rPr>
                        <a:t>Ⅱ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174466133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재능기부 앤 하트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198781164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가족과 결혼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55412224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시민사회와 자원봉사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35916513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갈등관리와 협상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7639531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이미지 리더십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740719019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인생설계프로젝트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1974574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글로벌비즈니스의 이해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46673581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신라리더십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98018519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글로벌 경제의 이해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77322394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대학공부 성공전략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611554575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숲과 인간생활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08090609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글로벌지역전문가양성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25172497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현대사회와 범죄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51000674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현대인의 정신건강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>
                          <a:effectLst/>
                        </a:rPr>
                        <a:t>사이버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55483906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13242"/>
              </p:ext>
            </p:extLst>
          </p:nvPr>
        </p:nvGraphicFramePr>
        <p:xfrm>
          <a:off x="536573" y="1590386"/>
          <a:ext cx="5251578" cy="5185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78233">
                  <a:extLst>
                    <a:ext uri="{9D8B030D-6E8A-4147-A177-3AD203B41FA5}">
                      <a16:colId xmlns:a16="http://schemas.microsoft.com/office/drawing/2014/main" val="2316478149"/>
                    </a:ext>
                  </a:extLst>
                </a:gridCol>
                <a:gridCol w="643673">
                  <a:extLst>
                    <a:ext uri="{9D8B030D-6E8A-4147-A177-3AD203B41FA5}">
                      <a16:colId xmlns:a16="http://schemas.microsoft.com/office/drawing/2014/main" val="444643550"/>
                    </a:ext>
                  </a:extLst>
                </a:gridCol>
                <a:gridCol w="543224">
                  <a:extLst>
                    <a:ext uri="{9D8B030D-6E8A-4147-A177-3AD203B41FA5}">
                      <a16:colId xmlns:a16="http://schemas.microsoft.com/office/drawing/2014/main" val="3765166985"/>
                    </a:ext>
                  </a:extLst>
                </a:gridCol>
                <a:gridCol w="543224">
                  <a:extLst>
                    <a:ext uri="{9D8B030D-6E8A-4147-A177-3AD203B41FA5}">
                      <a16:colId xmlns:a16="http://schemas.microsoft.com/office/drawing/2014/main" val="1841459961"/>
                    </a:ext>
                  </a:extLst>
                </a:gridCol>
                <a:gridCol w="543224">
                  <a:extLst>
                    <a:ext uri="{9D8B030D-6E8A-4147-A177-3AD203B41FA5}">
                      <a16:colId xmlns:a16="http://schemas.microsoft.com/office/drawing/2014/main" val="3139057847"/>
                    </a:ext>
                  </a:extLst>
                </a:gridCol>
              </a:tblGrid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학점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1</a:t>
                      </a:r>
                      <a:r>
                        <a:rPr lang="ko-KR" altLang="en-US" sz="1050" kern="0" spc="0" dirty="0">
                          <a:effectLst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2</a:t>
                      </a:r>
                      <a:r>
                        <a:rPr lang="ko-KR" altLang="en-US" sz="1050" kern="0" spc="0" dirty="0">
                          <a:effectLst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3017614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시사토론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22549366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현대사회와 광고홍보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9283125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국제관계의 이해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655369989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생활과 법률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86545411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지식정보사회 균형있게 살아가기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21605613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슬기로운 독립생활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 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0331231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영화속의 경제수수께끼 풀기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6049421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현대인의 재테크</a:t>
                      </a:r>
                      <a:r>
                        <a:rPr lang="en-US" altLang="ko-KR" sz="1050" kern="0" spc="0">
                          <a:effectLst/>
                        </a:rPr>
                        <a:t>-</a:t>
                      </a:r>
                      <a:r>
                        <a:rPr lang="ko-KR" altLang="en-US" sz="1050" kern="0" spc="0">
                          <a:effectLst/>
                        </a:rPr>
                        <a:t>증권투자의 이해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84642823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시민사회와 사회문제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638479980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여성학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68895951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글로벌시대의 지역사회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992996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나를 펼치는 역량 프레젠테이션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53858001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인간관계와 커뮤니케이션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76515851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안전과 응급처치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 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890556378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자원봉사</a:t>
                      </a:r>
                      <a:r>
                        <a:rPr lang="en-US" altLang="ko-KR" sz="1050" kern="0" spc="0">
                          <a:effectLst/>
                        </a:rPr>
                        <a:t>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37039086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성공한 리더의 연구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협력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068997985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유럽사회탐구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33235732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부산의 하루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62661670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함께하는 인간과 동물복지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사고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918931357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환경과 법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사고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481739619"/>
                  </a:ext>
                </a:extLst>
              </a:tr>
              <a:tr h="235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신화에서 배우는 성공적 인간관계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55484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3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선택교양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일반영역</a:t>
            </a:r>
            <a:r>
              <a:rPr lang="en-US" altLang="ko-KR" b="1" dirty="0" smtClean="0">
                <a:solidFill>
                  <a:schemeClr val="bg1"/>
                </a:solidFill>
              </a:rPr>
              <a:t>-</a:t>
            </a:r>
            <a:r>
              <a:rPr lang="ko-KR" altLang="en-US" b="1" dirty="0" smtClean="0">
                <a:solidFill>
                  <a:schemeClr val="bg1"/>
                </a:solidFill>
              </a:rPr>
              <a:t>과학</a:t>
            </a:r>
            <a:r>
              <a:rPr lang="en-US" altLang="ko-KR" b="1" dirty="0" smtClean="0">
                <a:solidFill>
                  <a:schemeClr val="bg1"/>
                </a:solidFill>
              </a:rPr>
              <a:t>, </a:t>
            </a:r>
            <a:r>
              <a:rPr lang="ko-KR" altLang="en-US" b="1" dirty="0" err="1" smtClean="0">
                <a:solidFill>
                  <a:schemeClr val="bg1"/>
                </a:solidFill>
              </a:rPr>
              <a:t>융복합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94951"/>
              </p:ext>
            </p:extLst>
          </p:nvPr>
        </p:nvGraphicFramePr>
        <p:xfrm>
          <a:off x="566548" y="1461155"/>
          <a:ext cx="5249037" cy="53145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976793">
                  <a:extLst>
                    <a:ext uri="{9D8B030D-6E8A-4147-A177-3AD203B41FA5}">
                      <a16:colId xmlns:a16="http://schemas.microsoft.com/office/drawing/2014/main" val="604843019"/>
                    </a:ext>
                  </a:extLst>
                </a:gridCol>
                <a:gridCol w="643361">
                  <a:extLst>
                    <a:ext uri="{9D8B030D-6E8A-4147-A177-3AD203B41FA5}">
                      <a16:colId xmlns:a16="http://schemas.microsoft.com/office/drawing/2014/main" val="3763594809"/>
                    </a:ext>
                  </a:extLst>
                </a:gridCol>
                <a:gridCol w="542961">
                  <a:extLst>
                    <a:ext uri="{9D8B030D-6E8A-4147-A177-3AD203B41FA5}">
                      <a16:colId xmlns:a16="http://schemas.microsoft.com/office/drawing/2014/main" val="2290271470"/>
                    </a:ext>
                  </a:extLst>
                </a:gridCol>
                <a:gridCol w="542961">
                  <a:extLst>
                    <a:ext uri="{9D8B030D-6E8A-4147-A177-3AD203B41FA5}">
                      <a16:colId xmlns:a16="http://schemas.microsoft.com/office/drawing/2014/main" val="3782762186"/>
                    </a:ext>
                  </a:extLst>
                </a:gridCol>
                <a:gridCol w="542961">
                  <a:extLst>
                    <a:ext uri="{9D8B030D-6E8A-4147-A177-3AD203B41FA5}">
                      <a16:colId xmlns:a16="http://schemas.microsoft.com/office/drawing/2014/main" val="4027269974"/>
                    </a:ext>
                  </a:extLst>
                </a:gridCol>
              </a:tblGrid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학점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1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2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36605246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생활과 건강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155595218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인터넷활용과 정보관리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29923363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기초수학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339027165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삶과 건축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676394630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어서와</a:t>
                      </a:r>
                      <a:r>
                        <a:rPr lang="en-US" altLang="ko-KR" sz="1050" kern="0" spc="0" dirty="0">
                          <a:effectLst/>
                        </a:rPr>
                        <a:t>~ </a:t>
                      </a:r>
                      <a:r>
                        <a:rPr lang="ko-KR" altLang="en-US" sz="1050" kern="0" spc="0" dirty="0" err="1">
                          <a:effectLst/>
                        </a:rPr>
                        <a:t>메타버스는</a:t>
                      </a:r>
                      <a:r>
                        <a:rPr lang="ko-KR" altLang="en-US" sz="1050" kern="0" spc="0" dirty="0">
                          <a:effectLst/>
                        </a:rPr>
                        <a:t> 처음이지</a:t>
                      </a:r>
                      <a:r>
                        <a:rPr lang="en-US" altLang="ko-KR" sz="1050" kern="0" spc="0" dirty="0">
                          <a:effectLst/>
                        </a:rPr>
                        <a:t>?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352626405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증거찾는</a:t>
                      </a:r>
                      <a:r>
                        <a:rPr lang="ko-KR" altLang="en-US" sz="1050" kern="0" spc="0" dirty="0">
                          <a:effectLst/>
                        </a:rPr>
                        <a:t> 법의학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612316462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성의 과학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141984956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생명의 기원과 진화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19287156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자연재해의 이해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23416962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환경학개론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147889586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돈이 되는 </a:t>
                      </a:r>
                      <a:r>
                        <a:rPr lang="en-US" altLang="ko-KR" sz="1050" kern="0" spc="0" dirty="0">
                          <a:effectLst/>
                        </a:rPr>
                        <a:t>6</a:t>
                      </a:r>
                      <a:r>
                        <a:rPr lang="ko-KR" altLang="en-US" sz="1050" kern="0" spc="0" dirty="0">
                          <a:effectLst/>
                        </a:rPr>
                        <a:t>차 산업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86329831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스트레스의 과학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31811596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디지털 이미지편집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 err="1">
                          <a:effectLst/>
                        </a:rPr>
                        <a:t>포토샾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70060653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스마트팜이 미래다 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79103581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ICT</a:t>
                      </a:r>
                      <a:r>
                        <a:rPr lang="ko-KR" altLang="en-US" sz="1050" kern="0" spc="0">
                          <a:effectLst/>
                        </a:rPr>
                        <a:t>와 현대인의 삶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0505934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웰빙과 친환경 식생활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338494972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인터넷과 컴퓨터보안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8192649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정보통신과 뉴미디어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60039433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EDI</a:t>
                      </a:r>
                      <a:r>
                        <a:rPr lang="ko-KR" altLang="en-US" sz="1050" kern="0" spc="0" dirty="0">
                          <a:effectLst/>
                        </a:rPr>
                        <a:t>와 전자상거래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>
                          <a:effectLst/>
                        </a:rPr>
                        <a:t>사이버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21102528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과학사의 이해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321816239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기후변화와 인류의 미래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16524430"/>
                  </a:ext>
                </a:extLst>
              </a:tr>
              <a:tr h="23106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자동차와 친환경 기술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>
                          <a:effectLst/>
                        </a:rPr>
                        <a:t>사이버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673907816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2103"/>
              </p:ext>
            </p:extLst>
          </p:nvPr>
        </p:nvGraphicFramePr>
        <p:xfrm>
          <a:off x="6099175" y="1461154"/>
          <a:ext cx="5657849" cy="531455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08637">
                  <a:extLst>
                    <a:ext uri="{9D8B030D-6E8A-4147-A177-3AD203B41FA5}">
                      <a16:colId xmlns:a16="http://schemas.microsoft.com/office/drawing/2014/main" val="604843019"/>
                    </a:ext>
                  </a:extLst>
                </a:gridCol>
                <a:gridCol w="693468">
                  <a:extLst>
                    <a:ext uri="{9D8B030D-6E8A-4147-A177-3AD203B41FA5}">
                      <a16:colId xmlns:a16="http://schemas.microsoft.com/office/drawing/2014/main" val="3763594809"/>
                    </a:ext>
                  </a:extLst>
                </a:gridCol>
                <a:gridCol w="585248">
                  <a:extLst>
                    <a:ext uri="{9D8B030D-6E8A-4147-A177-3AD203B41FA5}">
                      <a16:colId xmlns:a16="http://schemas.microsoft.com/office/drawing/2014/main" val="2290271470"/>
                    </a:ext>
                  </a:extLst>
                </a:gridCol>
                <a:gridCol w="585248">
                  <a:extLst>
                    <a:ext uri="{9D8B030D-6E8A-4147-A177-3AD203B41FA5}">
                      <a16:colId xmlns:a16="http://schemas.microsoft.com/office/drawing/2014/main" val="3782762186"/>
                    </a:ext>
                  </a:extLst>
                </a:gridCol>
                <a:gridCol w="585248">
                  <a:extLst>
                    <a:ext uri="{9D8B030D-6E8A-4147-A177-3AD203B41FA5}">
                      <a16:colId xmlns:a16="http://schemas.microsoft.com/office/drawing/2014/main" val="4027269974"/>
                    </a:ext>
                  </a:extLst>
                </a:gridCol>
              </a:tblGrid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학점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1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2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36605246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범죄예방을 위한 공간디자인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70060653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환경과 의복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79103581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성공사례로 배우는 창업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0505934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쉽게 이해하는 창업 로드맵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338494972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해외취업과 창업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8192649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글로벌 직업탐구 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60039433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사이버문화 바로 알기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21102528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창업사례탐구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321816239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패션과 문화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16524430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디지털 크리에이터와 윤리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59200746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크라임씬으로 배우는 프로파일링 기법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15968873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인터넷창업론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73225448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창업아이템과 사업계계획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50383153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미래의 자연인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269123402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창의력개발과 시스템사고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97203104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맞춤형 </a:t>
                      </a:r>
                      <a:r>
                        <a:rPr lang="ko-KR" altLang="en-US" sz="1050" kern="0" spc="0" dirty="0" err="1">
                          <a:effectLst/>
                        </a:rPr>
                        <a:t>취업설계</a:t>
                      </a:r>
                      <a:r>
                        <a:rPr lang="en-US" altLang="ko-KR" sz="1050" kern="0" spc="0" dirty="0">
                          <a:effectLst/>
                        </a:rPr>
                        <a:t>(1,2</a:t>
                      </a:r>
                      <a:r>
                        <a:rPr lang="ko-KR" altLang="en-US" sz="1050" kern="0" spc="0" dirty="0">
                          <a:effectLst/>
                        </a:rPr>
                        <a:t>학년 대상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90066069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맞춤형 취업전략</a:t>
                      </a:r>
                      <a:r>
                        <a:rPr lang="en-US" altLang="ko-KR" sz="1050" kern="0" spc="0">
                          <a:effectLst/>
                        </a:rPr>
                        <a:t>(3,4</a:t>
                      </a:r>
                      <a:r>
                        <a:rPr lang="ko-KR" altLang="en-US" sz="1050" kern="0" spc="0">
                          <a:effectLst/>
                        </a:rPr>
                        <a:t>학년 대상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46068035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지식</a:t>
                      </a:r>
                      <a:r>
                        <a:rPr lang="en-US" altLang="ko-KR" sz="1050" kern="0" spc="0">
                          <a:effectLst/>
                        </a:rPr>
                        <a:t>․</a:t>
                      </a:r>
                      <a:r>
                        <a:rPr lang="ko-KR" altLang="en-US" sz="1050" kern="0" spc="0">
                          <a:effectLst/>
                        </a:rPr>
                        <a:t>정보사회의 이해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73633860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취업전략과 창업시도</a:t>
                      </a:r>
                      <a:r>
                        <a:rPr lang="en-US" altLang="ko-KR" sz="1050" kern="0" spc="0">
                          <a:effectLst/>
                        </a:rPr>
                        <a:t>(</a:t>
                      </a:r>
                      <a:r>
                        <a:rPr lang="ko-KR" altLang="en-US" sz="1050" kern="0" spc="0">
                          <a:effectLst/>
                        </a:rPr>
                        <a:t>사이버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68141261"/>
                  </a:ext>
                </a:extLst>
              </a:tr>
              <a:tr h="2530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effectLst/>
                        </a:rPr>
                        <a:t>AI</a:t>
                      </a:r>
                      <a:r>
                        <a:rPr lang="ko-KR" altLang="en-US" sz="1050" kern="0" spc="0" dirty="0">
                          <a:effectLst/>
                        </a:rPr>
                        <a:t>기반 창업 마케팅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>
                          <a:effectLst/>
                        </a:rPr>
                        <a:t>사이버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3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 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67390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선택교양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일반영역</a:t>
            </a:r>
            <a:r>
              <a:rPr lang="en-US" altLang="ko-KR" b="1" dirty="0" smtClean="0">
                <a:solidFill>
                  <a:schemeClr val="bg1"/>
                </a:solidFill>
              </a:rPr>
              <a:t>-</a:t>
            </a:r>
            <a:r>
              <a:rPr lang="ko-KR" altLang="en-US" b="1" dirty="0">
                <a:solidFill>
                  <a:schemeClr val="bg1"/>
                </a:solidFill>
              </a:rPr>
              <a:t>예</a:t>
            </a:r>
            <a:r>
              <a:rPr lang="ko-KR" altLang="en-US" b="1" dirty="0" smtClean="0">
                <a:solidFill>
                  <a:schemeClr val="bg1"/>
                </a:solidFill>
              </a:rPr>
              <a:t>술과 스포츠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69109"/>
              </p:ext>
            </p:extLst>
          </p:nvPr>
        </p:nvGraphicFramePr>
        <p:xfrm>
          <a:off x="438152" y="1714227"/>
          <a:ext cx="5257797" cy="466050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81764">
                  <a:extLst>
                    <a:ext uri="{9D8B030D-6E8A-4147-A177-3AD203B41FA5}">
                      <a16:colId xmlns:a16="http://schemas.microsoft.com/office/drawing/2014/main" val="604843019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3763594809"/>
                    </a:ext>
                  </a:extLst>
                </a:gridCol>
                <a:gridCol w="543866">
                  <a:extLst>
                    <a:ext uri="{9D8B030D-6E8A-4147-A177-3AD203B41FA5}">
                      <a16:colId xmlns:a16="http://schemas.microsoft.com/office/drawing/2014/main" val="2290271470"/>
                    </a:ext>
                  </a:extLst>
                </a:gridCol>
                <a:gridCol w="543866">
                  <a:extLst>
                    <a:ext uri="{9D8B030D-6E8A-4147-A177-3AD203B41FA5}">
                      <a16:colId xmlns:a16="http://schemas.microsoft.com/office/drawing/2014/main" val="3782762186"/>
                    </a:ext>
                  </a:extLst>
                </a:gridCol>
                <a:gridCol w="543866">
                  <a:extLst>
                    <a:ext uri="{9D8B030D-6E8A-4147-A177-3AD203B41FA5}">
                      <a16:colId xmlns:a16="http://schemas.microsoft.com/office/drawing/2014/main" val="4027269974"/>
                    </a:ext>
                  </a:extLst>
                </a:gridCol>
              </a:tblGrid>
              <a:tr h="332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학점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1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2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36605246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디자인 </a:t>
                      </a:r>
                      <a:r>
                        <a:rPr lang="ko-KR" altLang="en-US" sz="1050" kern="0" spc="0" dirty="0" err="1">
                          <a:effectLst/>
                        </a:rPr>
                        <a:t>커넥트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70060653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시나리오부터 스크린까지</a:t>
                      </a:r>
                      <a:r>
                        <a:rPr lang="en-US" altLang="ko-KR" sz="1050" kern="0" spc="0" dirty="0">
                          <a:effectLst/>
                        </a:rPr>
                        <a:t>: </a:t>
                      </a:r>
                      <a:r>
                        <a:rPr lang="ko-KR" altLang="en-US" sz="1050" kern="0" spc="0" dirty="0">
                          <a:effectLst/>
                        </a:rPr>
                        <a:t>단편영화의 제작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사고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79103581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영화에게</a:t>
                      </a:r>
                      <a:r>
                        <a:rPr lang="ko-KR" altLang="en-US" sz="1050" kern="0" spc="0" dirty="0">
                          <a:effectLst/>
                        </a:rPr>
                        <a:t> 영화를 묻다</a:t>
                      </a:r>
                      <a:r>
                        <a:rPr lang="en-US" altLang="ko-KR" sz="1050" kern="0" spc="0" dirty="0">
                          <a:effectLst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0505934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대중예술의 이해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338494972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쉽게 배우는 클래식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828192649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음악산책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160039433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드로잉 앤 하트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321102528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포토 앤 하트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321816239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미술치료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나눔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216524430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체육</a:t>
                      </a:r>
                      <a:r>
                        <a:rPr lang="en-US" altLang="ko-KR" sz="1050" kern="0" spc="0">
                          <a:effectLst/>
                        </a:rPr>
                        <a:t>Ⅰ(</a:t>
                      </a:r>
                      <a:r>
                        <a:rPr lang="ko-KR" altLang="en-US" sz="1050" kern="0" spc="0">
                          <a:effectLst/>
                        </a:rPr>
                        <a:t>구기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59200746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체육</a:t>
                      </a:r>
                      <a:r>
                        <a:rPr lang="en-US" altLang="ko-KR" sz="1050" kern="0" spc="0">
                          <a:effectLst/>
                        </a:rPr>
                        <a:t>Ⅰ(</a:t>
                      </a:r>
                      <a:r>
                        <a:rPr lang="ko-KR" altLang="en-US" sz="1050" kern="0" spc="0">
                          <a:effectLst/>
                        </a:rPr>
                        <a:t>현대사회와 스포츠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협력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15968873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합창으로 하나되는 세상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협력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273225448"/>
                  </a:ext>
                </a:extLst>
              </a:tr>
              <a:tr h="3329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코드로 아는 재즈 음악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소통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50383153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8455"/>
              </p:ext>
            </p:extLst>
          </p:nvPr>
        </p:nvGraphicFramePr>
        <p:xfrm>
          <a:off x="5996405" y="1714223"/>
          <a:ext cx="5690769" cy="46591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27306">
                  <a:extLst>
                    <a:ext uri="{9D8B030D-6E8A-4147-A177-3AD203B41FA5}">
                      <a16:colId xmlns:a16="http://schemas.microsoft.com/office/drawing/2014/main" val="604843019"/>
                    </a:ext>
                  </a:extLst>
                </a:gridCol>
                <a:gridCol w="697504">
                  <a:extLst>
                    <a:ext uri="{9D8B030D-6E8A-4147-A177-3AD203B41FA5}">
                      <a16:colId xmlns:a16="http://schemas.microsoft.com/office/drawing/2014/main" val="3763594809"/>
                    </a:ext>
                  </a:extLst>
                </a:gridCol>
                <a:gridCol w="588653">
                  <a:extLst>
                    <a:ext uri="{9D8B030D-6E8A-4147-A177-3AD203B41FA5}">
                      <a16:colId xmlns:a16="http://schemas.microsoft.com/office/drawing/2014/main" val="2290271470"/>
                    </a:ext>
                  </a:extLst>
                </a:gridCol>
                <a:gridCol w="588653">
                  <a:extLst>
                    <a:ext uri="{9D8B030D-6E8A-4147-A177-3AD203B41FA5}">
                      <a16:colId xmlns:a16="http://schemas.microsoft.com/office/drawing/2014/main" val="3782762186"/>
                    </a:ext>
                  </a:extLst>
                </a:gridCol>
                <a:gridCol w="588653">
                  <a:extLst>
                    <a:ext uri="{9D8B030D-6E8A-4147-A177-3AD203B41FA5}">
                      <a16:colId xmlns:a16="http://schemas.microsoft.com/office/drawing/2014/main" val="4027269974"/>
                    </a:ext>
                  </a:extLst>
                </a:gridCol>
              </a:tblGrid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과 목 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하위역량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학점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1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>
                          <a:effectLst/>
                        </a:rPr>
                        <a:t>2</a:t>
                      </a:r>
                      <a:r>
                        <a:rPr lang="ko-KR" altLang="en-US" sz="1050" kern="0" spc="0">
                          <a:effectLst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036605246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애니메이션과 </a:t>
                      </a:r>
                      <a:r>
                        <a:rPr lang="ko-KR" altLang="en-US" sz="1050" kern="0" spc="0" dirty="0" err="1">
                          <a:effectLst/>
                        </a:rPr>
                        <a:t>셰어감성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273633860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뮤직엔 스마트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학습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4194704491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effectLst/>
                        </a:rPr>
                        <a:t>비주얼</a:t>
                      </a:r>
                      <a:r>
                        <a:rPr lang="ko-KR" altLang="en-US" sz="1050" kern="0" spc="0" dirty="0">
                          <a:effectLst/>
                        </a:rPr>
                        <a:t> </a:t>
                      </a:r>
                      <a:r>
                        <a:rPr lang="ko-KR" altLang="en-US" sz="1050" kern="0" spc="0" dirty="0" err="1">
                          <a:effectLst/>
                        </a:rPr>
                        <a:t>리터러시</a:t>
                      </a:r>
                      <a:r>
                        <a:rPr lang="ko-KR" altLang="en-US" sz="1050" kern="0" spc="0" dirty="0">
                          <a:effectLst/>
                        </a:rPr>
                        <a:t> 역량개발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사고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490639407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공연예술로의 초대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도전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987438783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미술의 이해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354606523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K-</a:t>
                      </a:r>
                      <a:r>
                        <a:rPr lang="ko-KR" altLang="en-US" sz="1050" kern="0" spc="0">
                          <a:effectLst/>
                        </a:rPr>
                        <a:t>컬쳐 앤 하트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*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598254601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디자인 앤 하트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731904568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아트 앤 하트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나눔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>
                          <a:effectLst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2631692969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체육</a:t>
                      </a:r>
                      <a:r>
                        <a:rPr lang="en-US" altLang="ko-KR" sz="1050" kern="0" spc="0">
                          <a:effectLst/>
                        </a:rPr>
                        <a:t>Ⅱ(</a:t>
                      </a:r>
                      <a:r>
                        <a:rPr lang="ko-KR" altLang="en-US" sz="1050" kern="0" spc="0">
                          <a:effectLst/>
                        </a:rPr>
                        <a:t>라켓스포츠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3988997502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체육</a:t>
                      </a:r>
                      <a:r>
                        <a:rPr lang="en-US" altLang="ko-KR" sz="1050" kern="0" spc="0">
                          <a:effectLst/>
                        </a:rPr>
                        <a:t>Ⅱ(</a:t>
                      </a:r>
                      <a:r>
                        <a:rPr lang="ko-KR" altLang="en-US" sz="1050" kern="0" spc="0">
                          <a:effectLst/>
                        </a:rPr>
                        <a:t>스키와 스노우보드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843204670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체육</a:t>
                      </a:r>
                      <a:r>
                        <a:rPr lang="en-US" altLang="ko-KR" sz="1050" kern="0" spc="0">
                          <a:effectLst/>
                        </a:rPr>
                        <a:t>Ⅱ(</a:t>
                      </a:r>
                      <a:r>
                        <a:rPr lang="ko-KR" altLang="en-US" sz="1050" kern="0" spc="0">
                          <a:effectLst/>
                        </a:rPr>
                        <a:t>운동과 건강</a:t>
                      </a:r>
                      <a:r>
                        <a:rPr lang="en-US" altLang="ko-KR" sz="1050" kern="0" spc="0">
                          <a:effectLst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>
                          <a:effectLst/>
                        </a:rPr>
                        <a:t>협력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　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372931562"/>
                  </a:ext>
                </a:extLst>
              </a:tr>
              <a:tr h="358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문화예술과 마케팅</a:t>
                      </a:r>
                      <a:r>
                        <a:rPr lang="en-US" altLang="ko-KR" sz="1050" kern="0" spc="0" dirty="0">
                          <a:effectLst/>
                        </a:rPr>
                        <a:t>(</a:t>
                      </a:r>
                      <a:r>
                        <a:rPr lang="ko-KR" altLang="en-US" sz="1050" kern="0" spc="0" dirty="0">
                          <a:effectLst/>
                        </a:rPr>
                        <a:t>사이버</a:t>
                      </a:r>
                      <a:r>
                        <a:rPr lang="en-US" altLang="ko-KR" sz="1050" kern="0" spc="0" dirty="0">
                          <a:effectLst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effectLst/>
                        </a:rPr>
                        <a:t>도전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spc="0" dirty="0">
                          <a:effectLst/>
                        </a:rPr>
                        <a:t>*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07" marR="7907" marT="3953" marB="3953" anchor="ctr"/>
                </a:tc>
                <a:extLst>
                  <a:ext uri="{0D108BD9-81ED-4DB2-BD59-A6C34878D82A}">
                    <a16:rowId xmlns:a16="http://schemas.microsoft.com/office/drawing/2014/main" val="167390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0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졸업이수학점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93064"/>
              </p:ext>
            </p:extLst>
          </p:nvPr>
        </p:nvGraphicFramePr>
        <p:xfrm>
          <a:off x="584197" y="1931446"/>
          <a:ext cx="10795002" cy="4494753"/>
        </p:xfrm>
        <a:graphic>
          <a:graphicData uri="http://schemas.openxmlformats.org/drawingml/2006/table">
            <a:tbl>
              <a:tblPr/>
              <a:tblGrid>
                <a:gridCol w="2118460">
                  <a:extLst>
                    <a:ext uri="{9D8B030D-6E8A-4147-A177-3AD203B41FA5}">
                      <a16:colId xmlns:a16="http://schemas.microsoft.com/office/drawing/2014/main" val="2771820889"/>
                    </a:ext>
                  </a:extLst>
                </a:gridCol>
                <a:gridCol w="783312">
                  <a:extLst>
                    <a:ext uri="{9D8B030D-6E8A-4147-A177-3AD203B41FA5}">
                      <a16:colId xmlns:a16="http://schemas.microsoft.com/office/drawing/2014/main" val="1413224933"/>
                    </a:ext>
                  </a:extLst>
                </a:gridCol>
                <a:gridCol w="783312">
                  <a:extLst>
                    <a:ext uri="{9D8B030D-6E8A-4147-A177-3AD203B41FA5}">
                      <a16:colId xmlns:a16="http://schemas.microsoft.com/office/drawing/2014/main" val="2148817148"/>
                    </a:ext>
                  </a:extLst>
                </a:gridCol>
                <a:gridCol w="783312">
                  <a:extLst>
                    <a:ext uri="{9D8B030D-6E8A-4147-A177-3AD203B41FA5}">
                      <a16:colId xmlns:a16="http://schemas.microsoft.com/office/drawing/2014/main" val="4236361769"/>
                    </a:ext>
                  </a:extLst>
                </a:gridCol>
                <a:gridCol w="783312">
                  <a:extLst>
                    <a:ext uri="{9D8B030D-6E8A-4147-A177-3AD203B41FA5}">
                      <a16:colId xmlns:a16="http://schemas.microsoft.com/office/drawing/2014/main" val="3533192782"/>
                    </a:ext>
                  </a:extLst>
                </a:gridCol>
                <a:gridCol w="843633">
                  <a:extLst>
                    <a:ext uri="{9D8B030D-6E8A-4147-A177-3AD203B41FA5}">
                      <a16:colId xmlns:a16="http://schemas.microsoft.com/office/drawing/2014/main" val="206560755"/>
                    </a:ext>
                  </a:extLst>
                </a:gridCol>
                <a:gridCol w="768179">
                  <a:extLst>
                    <a:ext uri="{9D8B030D-6E8A-4147-A177-3AD203B41FA5}">
                      <a16:colId xmlns:a16="http://schemas.microsoft.com/office/drawing/2014/main" val="2103637150"/>
                    </a:ext>
                  </a:extLst>
                </a:gridCol>
                <a:gridCol w="768179">
                  <a:extLst>
                    <a:ext uri="{9D8B030D-6E8A-4147-A177-3AD203B41FA5}">
                      <a16:colId xmlns:a16="http://schemas.microsoft.com/office/drawing/2014/main" val="3798634905"/>
                    </a:ext>
                  </a:extLst>
                </a:gridCol>
                <a:gridCol w="768179">
                  <a:extLst>
                    <a:ext uri="{9D8B030D-6E8A-4147-A177-3AD203B41FA5}">
                      <a16:colId xmlns:a16="http://schemas.microsoft.com/office/drawing/2014/main" val="2133662816"/>
                    </a:ext>
                  </a:extLst>
                </a:gridCol>
                <a:gridCol w="768179">
                  <a:extLst>
                    <a:ext uri="{9D8B030D-6E8A-4147-A177-3AD203B41FA5}">
                      <a16:colId xmlns:a16="http://schemas.microsoft.com/office/drawing/2014/main" val="3134015478"/>
                    </a:ext>
                  </a:extLst>
                </a:gridCol>
                <a:gridCol w="783312">
                  <a:extLst>
                    <a:ext uri="{9D8B030D-6E8A-4147-A177-3AD203B41FA5}">
                      <a16:colId xmlns:a16="http://schemas.microsoft.com/office/drawing/2014/main" val="786258845"/>
                    </a:ext>
                  </a:extLst>
                </a:gridCol>
                <a:gridCol w="843633">
                  <a:extLst>
                    <a:ext uri="{9D8B030D-6E8A-4147-A177-3AD203B41FA5}">
                      <a16:colId xmlns:a16="http://schemas.microsoft.com/office/drawing/2014/main" val="477000211"/>
                    </a:ext>
                  </a:extLst>
                </a:gridCol>
              </a:tblGrid>
              <a:tr h="328344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 열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 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교직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 공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자유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졸업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79238"/>
                  </a:ext>
                </a:extLst>
              </a:tr>
              <a:tr h="3283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기초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필수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선택교양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기초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필수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314018"/>
                  </a:ext>
                </a:extLst>
              </a:tr>
              <a:tr h="7439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브릿지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757263"/>
                  </a:ext>
                </a:extLst>
              </a:tr>
              <a:tr h="4142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인문사회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78250"/>
                  </a:ext>
                </a:extLst>
              </a:tr>
              <a:tr h="4142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자연과학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41445"/>
                  </a:ext>
                </a:extLst>
              </a:tr>
              <a:tr h="4142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예체능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체육학부</a:t>
                      </a:r>
                      <a:r>
                        <a:rPr lang="en-US" altLang="ko-KR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64556"/>
                  </a:ext>
                </a:extLst>
              </a:tr>
              <a:tr h="4142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공학 계열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079959"/>
                  </a:ext>
                </a:extLst>
              </a:tr>
              <a:tr h="786415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예체능</a:t>
                      </a:r>
                      <a:endParaRPr lang="en-US" altLang="ko-KR" sz="1600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-270" dirty="0" smtClean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시각디자인학과</a:t>
                      </a:r>
                      <a:r>
                        <a:rPr lang="ko-KR" altLang="en-US" sz="1600" kern="0" spc="-310" dirty="0" smtClean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600" kern="0" spc="-310" dirty="0" smtClean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600" kern="0" spc="-310" dirty="0" err="1" smtClean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웹</a:t>
                      </a:r>
                      <a:r>
                        <a:rPr lang="ko-KR" altLang="en-US" sz="1600" kern="0" spc="-130" dirty="0" err="1" smtClean="0"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</a:rPr>
                        <a:t>툰학과</a:t>
                      </a:r>
                      <a:r>
                        <a:rPr lang="en-US" altLang="ko-KR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41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652436"/>
                  </a:ext>
                </a:extLst>
              </a:tr>
              <a:tr h="6508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사범대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7907" marR="17907" marT="17907" marB="17907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74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14601"/>
            <a:ext cx="12198350" cy="1064899"/>
            <a:chOff x="0" y="-201535"/>
            <a:chExt cx="12198350" cy="1527097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201535"/>
              <a:ext cx="12198350" cy="1527097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288620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브릿지</a:t>
            </a:r>
            <a:r>
              <a:rPr lang="ko-KR" altLang="en-US" b="1" dirty="0" smtClean="0">
                <a:solidFill>
                  <a:schemeClr val="bg1"/>
                </a:solidFill>
              </a:rPr>
              <a:t> 영역 교과목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01"/>
            <a:ext cx="2164883" cy="106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76557"/>
              </p:ext>
            </p:extLst>
          </p:nvPr>
        </p:nvGraphicFramePr>
        <p:xfrm>
          <a:off x="503918" y="1276643"/>
          <a:ext cx="11190513" cy="54076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1154">
                  <a:extLst>
                    <a:ext uri="{9D8B030D-6E8A-4147-A177-3AD203B41FA5}">
                      <a16:colId xmlns:a16="http://schemas.microsoft.com/office/drawing/2014/main" val="329759731"/>
                    </a:ext>
                  </a:extLst>
                </a:gridCol>
                <a:gridCol w="4123330">
                  <a:extLst>
                    <a:ext uri="{9D8B030D-6E8A-4147-A177-3AD203B41FA5}">
                      <a16:colId xmlns:a16="http://schemas.microsoft.com/office/drawing/2014/main" val="4139121786"/>
                    </a:ext>
                  </a:extLst>
                </a:gridCol>
                <a:gridCol w="2585192">
                  <a:extLst>
                    <a:ext uri="{9D8B030D-6E8A-4147-A177-3AD203B41FA5}">
                      <a16:colId xmlns:a16="http://schemas.microsoft.com/office/drawing/2014/main" val="381411191"/>
                    </a:ext>
                  </a:extLst>
                </a:gridCol>
                <a:gridCol w="2585192">
                  <a:extLst>
                    <a:ext uri="{9D8B030D-6E8A-4147-A177-3AD203B41FA5}">
                      <a16:colId xmlns:a16="http://schemas.microsoft.com/office/drawing/2014/main" val="366506293"/>
                    </a:ext>
                  </a:extLst>
                </a:gridCol>
                <a:gridCol w="645645">
                  <a:extLst>
                    <a:ext uri="{9D8B030D-6E8A-4147-A177-3AD203B41FA5}">
                      <a16:colId xmlns:a16="http://schemas.microsoft.com/office/drawing/2014/main" val="3745352378"/>
                    </a:ext>
                  </a:extLst>
                </a:gridCol>
              </a:tblGrid>
              <a:tr h="34283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대학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학과</a:t>
                      </a: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부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</a:rPr>
                        <a:t>교 과 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학점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시수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extLst>
                  <a:ext uri="{0D108BD9-81ED-4DB2-BD59-A6C34878D82A}">
                    <a16:rowId xmlns:a16="http://schemas.microsoft.com/office/drawing/2014/main" val="3704204559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</a:rPr>
                        <a:t>1</a:t>
                      </a:r>
                      <a:r>
                        <a:rPr lang="ko-KR" altLang="en-US" sz="1200" kern="0" spc="0" dirty="0">
                          <a:effectLst/>
                        </a:rPr>
                        <a:t>학기</a:t>
                      </a:r>
                      <a:r>
                        <a:rPr lang="en-US" altLang="ko-KR" sz="1200" kern="0" spc="0" dirty="0">
                          <a:effectLst/>
                        </a:rPr>
                        <a:t>(</a:t>
                      </a:r>
                      <a:r>
                        <a:rPr lang="ko-KR" altLang="en-US" sz="1200" kern="0" spc="0" dirty="0">
                          <a:effectLst/>
                        </a:rPr>
                        <a:t>학점</a:t>
                      </a:r>
                      <a:r>
                        <a:rPr lang="en-US" altLang="ko-KR" sz="1200" kern="0" spc="0" dirty="0">
                          <a:effectLst/>
                        </a:rPr>
                        <a:t>/</a:t>
                      </a:r>
                      <a:r>
                        <a:rPr lang="ko-KR" altLang="en-US" sz="1200" kern="0" spc="0" dirty="0" err="1">
                          <a:effectLst/>
                        </a:rPr>
                        <a:t>시수</a:t>
                      </a:r>
                      <a:r>
                        <a:rPr lang="en-US" altLang="ko-KR" sz="1200" kern="0" spc="0" dirty="0">
                          <a:effectLst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</a:rPr>
                        <a:t>2</a:t>
                      </a:r>
                      <a:r>
                        <a:rPr lang="ko-KR" altLang="en-US" sz="1200" kern="0" spc="0" dirty="0">
                          <a:effectLst/>
                        </a:rPr>
                        <a:t>학기</a:t>
                      </a:r>
                      <a:r>
                        <a:rPr lang="en-US" altLang="ko-KR" sz="1200" kern="0" spc="0" dirty="0">
                          <a:effectLst/>
                        </a:rPr>
                        <a:t>(</a:t>
                      </a:r>
                      <a:r>
                        <a:rPr lang="ko-KR" altLang="en-US" sz="1200" kern="0" spc="0" dirty="0">
                          <a:effectLst/>
                        </a:rPr>
                        <a:t>학점</a:t>
                      </a:r>
                      <a:r>
                        <a:rPr lang="en-US" altLang="ko-KR" sz="1200" kern="0" spc="0" dirty="0">
                          <a:effectLst/>
                        </a:rPr>
                        <a:t>/</a:t>
                      </a:r>
                      <a:r>
                        <a:rPr lang="ko-KR" altLang="en-US" sz="1200" kern="0" spc="0" dirty="0" err="1">
                          <a:effectLst/>
                        </a:rPr>
                        <a:t>시수</a:t>
                      </a:r>
                      <a:r>
                        <a:rPr lang="en-US" altLang="ko-KR" sz="1200" kern="0" spc="0" dirty="0">
                          <a:effectLst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75888"/>
                  </a:ext>
                </a:extLst>
              </a:tr>
              <a:tr h="297929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대학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항공운항학과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첨단항공산업론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도심항공운송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effectLst/>
                        </a:rPr>
                        <a:t>(4/4)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extLst>
                  <a:ext uri="{0D108BD9-81ED-4DB2-BD59-A6C34878D82A}">
                    <a16:rowId xmlns:a16="http://schemas.microsoft.com/office/drawing/2014/main" val="3248016646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항공서비스학과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이미지메이킹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식음료서비스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07241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항공물류학과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비즈니스 </a:t>
                      </a:r>
                      <a:r>
                        <a:rPr lang="ko-KR" altLang="en-US" sz="1200" kern="0" spc="0" dirty="0" err="1">
                          <a:effectLst/>
                        </a:rPr>
                        <a:t>영어기초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비즈니스사고와 분석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89781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항공교통관리학과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항공교통개론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항공커뮤니케이션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05561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항공기계공학과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항공기계산업트렌드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항공기계공학개론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022117"/>
                  </a:ext>
                </a:extLst>
              </a:tr>
              <a:tr h="297929">
                <a:tc rowSpan="1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보건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복지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대학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사회복지학과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사회복지윤리와 철학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사회복지와 문화다양성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04309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상담심리복지학과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심리학개론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가족과 젠더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88878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보건행정학과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조사방법론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숲과 건강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452574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물리치료학과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의료윤리학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임상심리학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79119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치위생학과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치위생윤리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구강조직발생학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389650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식품영양학과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생활과학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영양과 화학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253422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식품조리학과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음식문화와 역사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494436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반려동물학과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동물생명윤리</a:t>
                      </a:r>
                      <a:r>
                        <a:rPr lang="en-US" altLang="ko-KR" sz="1200" kern="0" spc="0">
                          <a:effectLst/>
                        </a:rPr>
                        <a:t>(2/2)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반려견반려묘의 이해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9384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뷰티케어학과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미용학개론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화장품학개론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44111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소방안전학과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현대사회의 소방과 안전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성공스피치와 리더십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57156"/>
                  </a:ext>
                </a:extLst>
              </a:tr>
              <a:tr h="29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체육학부</a:t>
                      </a: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체육학</a:t>
                      </a:r>
                      <a:r>
                        <a:rPr lang="en-US" altLang="ko-KR" sz="1200" kern="0" spc="0">
                          <a:effectLst/>
                        </a:rPr>
                        <a:t>, </a:t>
                      </a:r>
                      <a:r>
                        <a:rPr lang="ko-KR" altLang="en-US" sz="1200" kern="0" spc="0">
                          <a:effectLst/>
                        </a:rPr>
                        <a:t>특수체육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effectLst/>
                        </a:rPr>
                        <a:t>비타민운동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스포츠 </a:t>
                      </a:r>
                      <a:r>
                        <a:rPr lang="ko-KR" altLang="en-US" sz="1200" kern="0" spc="0" dirty="0" err="1">
                          <a:effectLst/>
                        </a:rPr>
                        <a:t>인사이트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5479" marR="15479" marT="15479" marB="15479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86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04775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-18472"/>
            <a:ext cx="10515600" cy="1325563"/>
          </a:xfrm>
        </p:spPr>
        <p:txBody>
          <a:bodyPr/>
          <a:lstStyle/>
          <a:p>
            <a:r>
              <a:rPr lang="ko-KR" altLang="en-US" b="1" dirty="0" err="1">
                <a:solidFill>
                  <a:schemeClr val="bg1"/>
                </a:solidFill>
              </a:rPr>
              <a:t>브릿지</a:t>
            </a:r>
            <a:r>
              <a:rPr lang="ko-KR" altLang="en-US" b="1" dirty="0">
                <a:solidFill>
                  <a:schemeClr val="bg1"/>
                </a:solidFill>
              </a:rPr>
              <a:t> 영역 </a:t>
            </a:r>
            <a:r>
              <a:rPr lang="ko-KR" altLang="en-US" b="1" dirty="0" smtClean="0">
                <a:solidFill>
                  <a:schemeClr val="bg1"/>
                </a:solidFill>
              </a:rPr>
              <a:t>교과목 </a:t>
            </a:r>
            <a:r>
              <a:rPr lang="ko-KR" altLang="en-US" b="1" dirty="0">
                <a:solidFill>
                  <a:schemeClr val="bg1"/>
                </a:solidFill>
              </a:rPr>
              <a:t>구성</a:t>
            </a: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468"/>
              </p:ext>
            </p:extLst>
          </p:nvPr>
        </p:nvGraphicFramePr>
        <p:xfrm>
          <a:off x="467631" y="1116013"/>
          <a:ext cx="11263087" cy="56859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0536">
                  <a:extLst>
                    <a:ext uri="{9D8B030D-6E8A-4147-A177-3AD203B41FA5}">
                      <a16:colId xmlns:a16="http://schemas.microsoft.com/office/drawing/2014/main" val="823202975"/>
                    </a:ext>
                  </a:extLst>
                </a:gridCol>
                <a:gridCol w="3768804">
                  <a:extLst>
                    <a:ext uri="{9D8B030D-6E8A-4147-A177-3AD203B41FA5}">
                      <a16:colId xmlns:a16="http://schemas.microsoft.com/office/drawing/2014/main" val="3061729410"/>
                    </a:ext>
                  </a:extLst>
                </a:gridCol>
                <a:gridCol w="2601957">
                  <a:extLst>
                    <a:ext uri="{9D8B030D-6E8A-4147-A177-3AD203B41FA5}">
                      <a16:colId xmlns:a16="http://schemas.microsoft.com/office/drawing/2014/main" val="1483993704"/>
                    </a:ext>
                  </a:extLst>
                </a:gridCol>
                <a:gridCol w="2601957">
                  <a:extLst>
                    <a:ext uri="{9D8B030D-6E8A-4147-A177-3AD203B41FA5}">
                      <a16:colId xmlns:a16="http://schemas.microsoft.com/office/drawing/2014/main" val="3470992987"/>
                    </a:ext>
                  </a:extLst>
                </a:gridCol>
                <a:gridCol w="649833">
                  <a:extLst>
                    <a:ext uri="{9D8B030D-6E8A-4147-A177-3AD203B41FA5}">
                      <a16:colId xmlns:a16="http://schemas.microsoft.com/office/drawing/2014/main" val="202662905"/>
                    </a:ext>
                  </a:extLst>
                </a:gridCol>
              </a:tblGrid>
              <a:tr h="30629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대학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학과</a:t>
                      </a: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부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교 과 목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학점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시수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extLst>
                  <a:ext uri="{0D108BD9-81ED-4DB2-BD59-A6C34878D82A}">
                    <a16:rowId xmlns:a16="http://schemas.microsoft.com/office/drawing/2014/main" val="1764619630"/>
                  </a:ext>
                </a:extLst>
              </a:tr>
              <a:tr h="3224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1</a:t>
                      </a:r>
                      <a:r>
                        <a:rPr lang="ko-KR" altLang="en-US" sz="1200" kern="0" spc="0">
                          <a:effectLst/>
                        </a:rPr>
                        <a:t>학기</a:t>
                      </a: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학점</a:t>
                      </a:r>
                      <a:r>
                        <a:rPr lang="en-US" altLang="ko-KR" sz="1200" kern="0" spc="0">
                          <a:effectLst/>
                        </a:rPr>
                        <a:t>/</a:t>
                      </a:r>
                      <a:r>
                        <a:rPr lang="ko-KR" altLang="en-US" sz="1200" kern="0" spc="0">
                          <a:effectLst/>
                        </a:rPr>
                        <a:t>시수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2</a:t>
                      </a:r>
                      <a:r>
                        <a:rPr lang="ko-KR" altLang="en-US" sz="1200" kern="0" spc="0">
                          <a:effectLst/>
                        </a:rPr>
                        <a:t>학기</a:t>
                      </a: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학점</a:t>
                      </a:r>
                      <a:r>
                        <a:rPr lang="en-US" altLang="ko-KR" sz="1200" kern="0" spc="0">
                          <a:effectLst/>
                        </a:rPr>
                        <a:t>/</a:t>
                      </a:r>
                      <a:r>
                        <a:rPr lang="ko-KR" altLang="en-US" sz="1200" kern="0" spc="0">
                          <a:effectLst/>
                        </a:rPr>
                        <a:t>시수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265672"/>
                  </a:ext>
                </a:extLst>
              </a:tr>
              <a:tr h="306297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인문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·</a:t>
                      </a:r>
                      <a:endParaRPr lang="ko-KR" altLang="en-US" sz="1200" kern="0" spc="0"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상경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대학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미디어문예창작학과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effectLst/>
                        </a:rPr>
                        <a:t>문학입문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고전읽기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spc="0" dirty="0" smtClean="0">
                          <a:effectLst/>
                        </a:rPr>
                        <a:t>(4/4)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extLst>
                  <a:ext uri="{0D108BD9-81ED-4DB2-BD59-A6C34878D82A}">
                    <a16:rowId xmlns:a16="http://schemas.microsoft.com/office/drawing/2014/main" val="675885207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문화콘텐츠학과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창의적 발상과 기획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글로벌 문화 트렌드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679841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경찰행정학과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경찰의 이해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범죄의 이해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305648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행정학과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공직입문</a:t>
                      </a:r>
                      <a:r>
                        <a:rPr lang="en-US" altLang="ko-KR" sz="1200" kern="0" spc="0">
                          <a:effectLst/>
                        </a:rPr>
                        <a:t>Ⅰ(2/2)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공직입문</a:t>
                      </a:r>
                      <a:r>
                        <a:rPr lang="en-US" altLang="ko-KR" sz="1200" kern="0" spc="0">
                          <a:effectLst/>
                        </a:rPr>
                        <a:t>Ⅱ(2/2)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5197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문헌정보학과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전공기초한자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정보자원론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98849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일본어일본학과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일본사정</a:t>
                      </a:r>
                      <a:r>
                        <a:rPr lang="en-US" altLang="ko-KR" sz="1200" kern="0" spc="0">
                          <a:effectLst/>
                        </a:rPr>
                        <a:t>Ⅰ(2/2)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일본사정</a:t>
                      </a:r>
                      <a:r>
                        <a:rPr lang="en-US" altLang="ko-KR" sz="1200" kern="0" spc="0">
                          <a:effectLst/>
                        </a:rPr>
                        <a:t>Ⅱ(2/2)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154404"/>
                  </a:ext>
                </a:extLst>
              </a:tr>
              <a:tr h="329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호텔</a:t>
                      </a:r>
                      <a:r>
                        <a:rPr lang="en-US" altLang="ko-KR" sz="1200" kern="0" spc="0" dirty="0">
                          <a:effectLst/>
                        </a:rPr>
                        <a:t>․</a:t>
                      </a:r>
                      <a:r>
                        <a:rPr lang="ko-KR" altLang="en-US" sz="1200" kern="0" spc="0" dirty="0" smtClean="0">
                          <a:effectLst/>
                        </a:rPr>
                        <a:t>의료관광경영학부</a:t>
                      </a:r>
                      <a:r>
                        <a:rPr lang="en-US" altLang="ko-KR" sz="1200" kern="0" spc="0" dirty="0" smtClean="0">
                          <a:effectLst/>
                        </a:rPr>
                        <a:t>(</a:t>
                      </a:r>
                      <a:r>
                        <a:rPr lang="ko-KR" altLang="en-US" sz="1200" kern="0" spc="0" dirty="0">
                          <a:effectLst/>
                        </a:rPr>
                        <a:t>호텔관광</a:t>
                      </a:r>
                      <a:r>
                        <a:rPr lang="en-US" altLang="ko-KR" sz="1200" kern="0" spc="0" dirty="0">
                          <a:effectLst/>
                        </a:rPr>
                        <a:t>, </a:t>
                      </a:r>
                      <a:r>
                        <a:rPr lang="ko-KR" altLang="en-US" sz="1200" kern="0" spc="0" dirty="0">
                          <a:effectLst/>
                        </a:rPr>
                        <a:t>의료관광</a:t>
                      </a:r>
                      <a:r>
                        <a:rPr lang="en-US" altLang="ko-KR" sz="1200" kern="0" spc="0" dirty="0">
                          <a:effectLst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다문화비즈니스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비즈니스매너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86399"/>
                  </a:ext>
                </a:extLst>
              </a:tr>
              <a:tr h="5229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광고홍보영상미디어학부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effectLst/>
                        </a:rPr>
                        <a:t>(</a:t>
                      </a:r>
                      <a:r>
                        <a:rPr lang="ko-KR" altLang="en-US" sz="1200" kern="0" spc="0">
                          <a:effectLst/>
                        </a:rPr>
                        <a:t>광고홍보학</a:t>
                      </a:r>
                      <a:r>
                        <a:rPr lang="en-US" altLang="ko-KR" sz="1200" kern="0" spc="0">
                          <a:effectLst/>
                        </a:rPr>
                        <a:t>, </a:t>
                      </a:r>
                      <a:r>
                        <a:rPr lang="ko-KR" altLang="en-US" sz="1200" kern="0" spc="0">
                          <a:effectLst/>
                        </a:rPr>
                        <a:t>영상크리에이터</a:t>
                      </a:r>
                      <a:r>
                        <a:rPr lang="en-US" altLang="ko-KR" sz="1200" kern="0" spc="0">
                          <a:effectLst/>
                        </a:rPr>
                        <a:t>, </a:t>
                      </a:r>
                      <a:r>
                        <a:rPr lang="ko-KR" altLang="en-US" sz="1200" kern="0" spc="0">
                          <a:effectLst/>
                        </a:rPr>
                        <a:t>온라인마케팅</a:t>
                      </a:r>
                      <a:r>
                        <a:rPr lang="en-US" altLang="ko-KR" sz="1200" kern="0" spc="0">
                          <a:effectLst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스피치커뮤니케이션</a:t>
                      </a:r>
                      <a:r>
                        <a:rPr lang="en-US" altLang="ko-KR" sz="1200" kern="0" spc="0">
                          <a:effectLst/>
                        </a:rPr>
                        <a:t>Ⅰ(2/2)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스피치커뮤니케이션</a:t>
                      </a:r>
                      <a:r>
                        <a:rPr lang="en-US" altLang="ko-KR" sz="1200" kern="0" spc="0">
                          <a:effectLst/>
                        </a:rPr>
                        <a:t>Ⅱ(2/2)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484632"/>
                  </a:ext>
                </a:extLst>
              </a:tr>
              <a:tr h="306297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디자인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대학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시각디자인학과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기초디자인</a:t>
                      </a:r>
                      <a:r>
                        <a:rPr lang="en-US" altLang="ko-KR" sz="1200" kern="0" spc="0">
                          <a:effectLst/>
                        </a:rPr>
                        <a:t>Ⅰ(2/2)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effectLst/>
                        </a:rPr>
                        <a:t>기초디자인</a:t>
                      </a:r>
                      <a:r>
                        <a:rPr lang="en-US" altLang="ko-KR" sz="1200" kern="0" spc="0" dirty="0">
                          <a:effectLst/>
                        </a:rPr>
                        <a:t>Ⅱ(2/2)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08273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웹툰학과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기초조형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스케치기법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344615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패션디자인학과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디지털패션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effectLst/>
                        </a:rPr>
                        <a:t>컬러디자인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16054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실내건축디자인학과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실내건축디자인개론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실내건축구조의 이해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45378"/>
                  </a:ext>
                </a:extLst>
              </a:tr>
              <a:tr h="306297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공과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대학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배터리</a:t>
                      </a:r>
                      <a:r>
                        <a:rPr lang="en-US" altLang="ko-KR" sz="1200" kern="0" spc="0">
                          <a:effectLst/>
                        </a:rPr>
                        <a:t>·</a:t>
                      </a:r>
                      <a:r>
                        <a:rPr lang="ko-KR" altLang="en-US" sz="1200" kern="0" spc="0">
                          <a:effectLst/>
                        </a:rPr>
                        <a:t>자동차공학부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자동차공학개론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배터리공학입문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944885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컴퓨터공학부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프로그래밍 기초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인공지능 개론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87264"/>
                  </a:ext>
                </a:extLst>
              </a:tr>
              <a:tr h="306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전기전자공학과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</a:rPr>
                        <a:t>물리학</a:t>
                      </a:r>
                      <a:r>
                        <a:rPr lang="en-US" altLang="ko-KR" sz="1200" kern="0" spc="0">
                          <a:effectLst/>
                        </a:rPr>
                        <a:t>(2/2)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</a:rPr>
                        <a:t>전기전자공학일반</a:t>
                      </a:r>
                      <a:r>
                        <a:rPr lang="en-US" altLang="ko-KR" sz="1200" kern="0" spc="0" dirty="0">
                          <a:effectLst/>
                        </a:rPr>
                        <a:t>(2/2)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4822" marR="14822" marT="14822" marB="14822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66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5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25730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18070" y="-87312"/>
            <a:ext cx="8702430" cy="1590676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선택교양</a:t>
            </a:r>
            <a:r>
              <a:rPr lang="ko-KR" altLang="en-US" b="1" dirty="0" smtClean="0">
                <a:solidFill>
                  <a:schemeClr val="bg1"/>
                </a:solidFill>
              </a:rPr>
              <a:t> 신규 </a:t>
            </a:r>
            <a:r>
              <a:rPr lang="ko-KR" altLang="en-US" b="1" dirty="0">
                <a:solidFill>
                  <a:schemeClr val="bg1"/>
                </a:solidFill>
              </a:rPr>
              <a:t>개설 교과목</a:t>
            </a: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499834"/>
              </p:ext>
            </p:extLst>
          </p:nvPr>
        </p:nvGraphicFramePr>
        <p:xfrm>
          <a:off x="669926" y="1426908"/>
          <a:ext cx="10858498" cy="49937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59374">
                  <a:extLst>
                    <a:ext uri="{9D8B030D-6E8A-4147-A177-3AD203B41FA5}">
                      <a16:colId xmlns:a16="http://schemas.microsoft.com/office/drawing/2014/main" val="15523803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451766066"/>
                    </a:ext>
                  </a:extLst>
                </a:gridCol>
                <a:gridCol w="2061793">
                  <a:extLst>
                    <a:ext uri="{9D8B030D-6E8A-4147-A177-3AD203B41FA5}">
                      <a16:colId xmlns:a16="http://schemas.microsoft.com/office/drawing/2014/main" val="3757580008"/>
                    </a:ext>
                  </a:extLst>
                </a:gridCol>
                <a:gridCol w="1795831">
                  <a:extLst>
                    <a:ext uri="{9D8B030D-6E8A-4147-A177-3AD203B41FA5}">
                      <a16:colId xmlns:a16="http://schemas.microsoft.com/office/drawing/2014/main" val="3349461765"/>
                    </a:ext>
                  </a:extLst>
                </a:gridCol>
              </a:tblGrid>
              <a:tr h="3835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effectLst/>
                        </a:rPr>
                        <a:t>교과목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한컴돋움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effectLst/>
                        </a:rPr>
                        <a:t>학점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err="1">
                          <a:effectLst/>
                        </a:rPr>
                        <a:t>개설학기</a:t>
                      </a:r>
                      <a:r>
                        <a:rPr lang="ko-KR" altLang="en-US" sz="1600" kern="0" spc="-50" dirty="0">
                          <a:effectLst/>
                        </a:rPr>
                        <a:t>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한컴돋움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12850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 dirty="0" err="1">
                          <a:effectLst/>
                        </a:rPr>
                        <a:t>생성형</a:t>
                      </a:r>
                      <a:r>
                        <a:rPr lang="en-US" altLang="ko-KR" sz="1600" kern="0" spc="-50" dirty="0">
                          <a:effectLst/>
                        </a:rPr>
                        <a:t>AI</a:t>
                      </a:r>
                      <a:r>
                        <a:rPr lang="ko-KR" altLang="en-US" sz="1600" kern="0" spc="-50" dirty="0">
                          <a:effectLst/>
                        </a:rPr>
                        <a:t>로 고전탐색하기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-50">
                          <a:effectLst/>
                        </a:rPr>
                        <a:t>1</a:t>
                      </a:r>
                      <a:r>
                        <a:rPr lang="ko-KR" altLang="en-US" sz="1600" kern="0" spc="-50">
                          <a:effectLst/>
                        </a:rPr>
                        <a:t>학기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한컴돋움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700642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kern="0" spc="-50" dirty="0" smtClean="0">
                          <a:effectLst/>
                        </a:rPr>
                        <a:t>Chat GPT</a:t>
                      </a:r>
                      <a:r>
                        <a:rPr lang="ko-KR" altLang="en-US" sz="1600" kern="0" spc="-50" dirty="0">
                          <a:effectLst/>
                        </a:rPr>
                        <a:t>와 함께하는 디지털 세상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383572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 dirty="0" err="1">
                          <a:effectLst/>
                        </a:rPr>
                        <a:t>스마트팜이</a:t>
                      </a:r>
                      <a:r>
                        <a:rPr lang="ko-KR" altLang="en-US" sz="1600" kern="0" spc="-50" dirty="0">
                          <a:effectLst/>
                        </a:rPr>
                        <a:t> 미래다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effectLst/>
                        </a:rPr>
                        <a:t>2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2176098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>
                          <a:effectLst/>
                        </a:rPr>
                        <a:t>패션과 문화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-50">
                          <a:effectLst/>
                        </a:rPr>
                        <a:t>1</a:t>
                      </a:r>
                      <a:r>
                        <a:rPr lang="ko-KR" altLang="en-US" sz="1600" kern="0" spc="-50">
                          <a:effectLst/>
                        </a:rPr>
                        <a:t>학기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한컴돋움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299722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 dirty="0">
                          <a:effectLst/>
                        </a:rPr>
                        <a:t>디지털 </a:t>
                      </a:r>
                      <a:r>
                        <a:rPr lang="ko-KR" altLang="en-US" sz="1600" kern="0" spc="-50" dirty="0" err="1">
                          <a:effectLst/>
                        </a:rPr>
                        <a:t>크리에이터와</a:t>
                      </a:r>
                      <a:r>
                        <a:rPr lang="ko-KR" altLang="en-US" sz="1600" kern="0" spc="-50" dirty="0">
                          <a:effectLst/>
                        </a:rPr>
                        <a:t> 윤리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529669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70" dirty="0" err="1">
                          <a:effectLst/>
                        </a:rPr>
                        <a:t>크라임씬으로</a:t>
                      </a:r>
                      <a:r>
                        <a:rPr lang="ko-KR" altLang="en-US" sz="1600" kern="0" spc="-70" dirty="0">
                          <a:effectLst/>
                        </a:rPr>
                        <a:t> 배우는 </a:t>
                      </a:r>
                      <a:r>
                        <a:rPr lang="ko-KR" altLang="en-US" sz="1600" kern="0" spc="-70" dirty="0" err="1">
                          <a:effectLst/>
                        </a:rPr>
                        <a:t>프로파일링</a:t>
                      </a:r>
                      <a:r>
                        <a:rPr lang="ko-KR" altLang="en-US" sz="1600" kern="0" spc="-70" dirty="0">
                          <a:effectLst/>
                        </a:rPr>
                        <a:t> 기법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effectLst/>
                        </a:rPr>
                        <a:t>2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9324302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>
                          <a:effectLst/>
                        </a:rPr>
                        <a:t>중국어로 플레이하라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effectLst/>
                        </a:rPr>
                        <a:t>2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654354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>
                          <a:effectLst/>
                        </a:rPr>
                        <a:t>디자인 커넥트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 dirty="0">
                          <a:effectLst/>
                        </a:rPr>
                        <a:t>2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-50">
                          <a:effectLst/>
                        </a:rPr>
                        <a:t>1</a:t>
                      </a:r>
                      <a:r>
                        <a:rPr lang="ko-KR" altLang="en-US" sz="1600" kern="0" spc="-50">
                          <a:effectLst/>
                        </a:rPr>
                        <a:t>학기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한컴돋움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8696409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>
                          <a:effectLst/>
                        </a:rPr>
                        <a:t>뮤직엔 스마트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6514773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>
                          <a:effectLst/>
                        </a:rPr>
                        <a:t>합창으로 하나되는 세상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-50" dirty="0">
                          <a:effectLst/>
                        </a:rPr>
                        <a:t>1</a:t>
                      </a:r>
                      <a:r>
                        <a:rPr lang="ko-KR" altLang="en-US" sz="1600" kern="0" spc="-50" dirty="0">
                          <a:effectLst/>
                        </a:rPr>
                        <a:t>학기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한컴돋움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556518"/>
                  </a:ext>
                </a:extLst>
              </a:tr>
              <a:tr h="416851">
                <a:tc>
                  <a:txBody>
                    <a:bodyPr/>
                    <a:lstStyle/>
                    <a:p>
                      <a:pPr marL="285750" marR="0" indent="-28575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kern="0" spc="-50" dirty="0">
                          <a:effectLst/>
                        </a:rPr>
                        <a:t>아트 앤 하트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-50">
                          <a:effectLst/>
                        </a:rPr>
                        <a:t>2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0" spc="-50" dirty="0" smtClean="0">
                          <a:effectLst/>
                        </a:rPr>
                        <a:t>2</a:t>
                      </a:r>
                      <a:r>
                        <a:rPr lang="ko-KR" altLang="en-US" sz="1600" kern="0" spc="-50" dirty="0" smtClean="0">
                          <a:effectLst/>
                        </a:rPr>
                        <a:t>학기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877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6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320800"/>
              <a:ext cx="10238542" cy="50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135591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교양교육의 </a:t>
            </a:r>
            <a:r>
              <a:rPr lang="ko-KR" altLang="en-US" b="1" dirty="0" err="1" smtClean="0">
                <a:solidFill>
                  <a:schemeClr val="bg1"/>
                </a:solidFill>
              </a:rPr>
              <a:t>비교과</a:t>
            </a:r>
            <a:r>
              <a:rPr lang="ko-KR" altLang="en-US" b="1" dirty="0" smtClean="0">
                <a:solidFill>
                  <a:schemeClr val="bg1"/>
                </a:solidFill>
              </a:rPr>
              <a:t> 프로그램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923893"/>
              </p:ext>
            </p:extLst>
          </p:nvPr>
        </p:nvGraphicFramePr>
        <p:xfrm>
          <a:off x="413385" y="1712570"/>
          <a:ext cx="11371580" cy="4540848"/>
        </p:xfrm>
        <a:graphic>
          <a:graphicData uri="http://schemas.openxmlformats.org/drawingml/2006/table">
            <a:tbl>
              <a:tblPr/>
              <a:tblGrid>
                <a:gridCol w="741680">
                  <a:extLst>
                    <a:ext uri="{9D8B030D-6E8A-4147-A177-3AD203B41FA5}">
                      <a16:colId xmlns:a16="http://schemas.microsoft.com/office/drawing/2014/main" val="5044165"/>
                    </a:ext>
                  </a:extLst>
                </a:gridCol>
                <a:gridCol w="3225800">
                  <a:extLst>
                    <a:ext uri="{9D8B030D-6E8A-4147-A177-3AD203B41FA5}">
                      <a16:colId xmlns:a16="http://schemas.microsoft.com/office/drawing/2014/main" val="3511353669"/>
                    </a:ext>
                  </a:extLst>
                </a:gridCol>
                <a:gridCol w="1931035">
                  <a:extLst>
                    <a:ext uri="{9D8B030D-6E8A-4147-A177-3AD203B41FA5}">
                      <a16:colId xmlns:a16="http://schemas.microsoft.com/office/drawing/2014/main" val="1916003034"/>
                    </a:ext>
                  </a:extLst>
                </a:gridCol>
                <a:gridCol w="5473065">
                  <a:extLst>
                    <a:ext uri="{9D8B030D-6E8A-4147-A177-3AD203B41FA5}">
                      <a16:colId xmlns:a16="http://schemas.microsoft.com/office/drawing/2014/main" val="275500179"/>
                    </a:ext>
                  </a:extLst>
                </a:gridCol>
              </a:tblGrid>
              <a:tr h="4299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연번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프로그램명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일정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소개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86265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교양역량강화장학사업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기초필수교양 수강생 대상 </a:t>
                      </a:r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핵심능력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경진대회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079794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글쓰기 클리닉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재학생들의 온라인 글쓰기 첨삭 프로그램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355089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튜니버스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튜터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튜티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그룹 형성 교양과목과 관련 학습 스터디 활동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668389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 체험활동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앤하트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과목 수강생 대상 체험활동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643855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모니터링단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교양교육과정에서 교육수요자의 수요조사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93959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신난다 </a:t>
                      </a: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국내탐방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다양한 목표지향적 국내 탐방을 통해 목적의식 확인 고취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394370"/>
                  </a:ext>
                </a:extLst>
              </a:tr>
              <a:tr h="3649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교양과목 개발 공모전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학생 및 교수님이 원하는 교양과목을 직접 개발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745677"/>
                  </a:ext>
                </a:extLst>
              </a:tr>
              <a:tr h="3369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신라 토론대회 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토론을 통한 논리력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비판력을 습득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이해와 존중의 역량 강화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379860"/>
                  </a:ext>
                </a:extLst>
              </a:tr>
              <a:tr h="3316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교양성과공유회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교양과정대학 소개 및 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비교과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프로그램 홍보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피드백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864672"/>
                  </a:ext>
                </a:extLst>
              </a:tr>
              <a:tr h="378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비교과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참여수기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공모전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교양과정대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주관하는 </a:t>
                      </a: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비교과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프로그램 참여 후기 공모전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977622"/>
                  </a:ext>
                </a:extLst>
              </a:tr>
              <a:tr h="378181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11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선택교양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리뷰 공모전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선택교양</a:t>
                      </a:r>
                      <a:r>
                        <a:rPr lang="ko-KR" altLang="en-US" sz="1400" b="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수업 후 후기 공모전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2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Question!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28700" y="1766445"/>
            <a:ext cx="10545984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ko-KR" altLang="en-US" sz="3600" b="1" dirty="0"/>
              <a:t>교양교육과정이 무엇인가요</a:t>
            </a:r>
            <a:r>
              <a:rPr lang="en-US" altLang="ko-KR" sz="3600" b="1" dirty="0"/>
              <a:t>?</a:t>
            </a:r>
            <a:endParaRPr lang="ko-KR" altLang="en-US" sz="3600" b="1" dirty="0"/>
          </a:p>
          <a:p>
            <a:pPr>
              <a:lnSpc>
                <a:spcPct val="200000"/>
              </a:lnSpc>
            </a:pPr>
            <a:r>
              <a:rPr lang="ko-KR" altLang="en-US" sz="3600" b="1" dirty="0" err="1"/>
              <a:t>교양교육은</a:t>
            </a:r>
            <a:r>
              <a:rPr lang="ko-KR" altLang="en-US" sz="3600" b="1" dirty="0"/>
              <a:t> 왜 받아야 하나요</a:t>
            </a:r>
            <a:r>
              <a:rPr lang="en-US" altLang="ko-KR" sz="3600" b="1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sz="3600" b="1" dirty="0"/>
              <a:t>우리 학교 </a:t>
            </a:r>
            <a:r>
              <a:rPr lang="ko-KR" altLang="en-US" sz="3600" b="1" dirty="0" err="1"/>
              <a:t>교양교육은</a:t>
            </a:r>
            <a:r>
              <a:rPr lang="ko-KR" altLang="en-US" sz="3600" b="1" dirty="0"/>
              <a:t> 어떻게 구성되어 있나요</a:t>
            </a:r>
            <a:r>
              <a:rPr lang="en-US" altLang="ko-KR" sz="3600" b="1" dirty="0"/>
              <a:t>?</a:t>
            </a:r>
            <a:endParaRPr lang="en-US" altLang="ko-KR" sz="3600" b="1" dirty="0" smtClean="0"/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1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1" y="1981200"/>
            <a:ext cx="12198351" cy="3108960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319023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3912336" y="1249680"/>
            <a:ext cx="7194550" cy="2796754"/>
          </a:xfrm>
        </p:spPr>
        <p:txBody>
          <a:bodyPr>
            <a:normAutofit/>
          </a:bodyPr>
          <a:lstStyle/>
          <a:p>
            <a:r>
              <a:rPr lang="ko-KR" altLang="en-US" sz="7200" b="1" dirty="0" smtClean="0">
                <a:solidFill>
                  <a:schemeClr val="bg1"/>
                </a:solidFill>
              </a:rPr>
              <a:t>감사합니다</a:t>
            </a:r>
            <a:r>
              <a:rPr lang="en-US" altLang="ko-KR" sz="7200" b="1" dirty="0">
                <a:solidFill>
                  <a:schemeClr val="bg1"/>
                </a:solidFill>
              </a:rPr>
              <a:t>~</a:t>
            </a:r>
            <a:endParaRPr lang="ko-KR" alt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대학 교육의 목표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9756" y="1766445"/>
            <a:ext cx="11004928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dirty="0"/>
              <a:t>1945</a:t>
            </a:r>
            <a:r>
              <a:rPr lang="ko-KR" altLang="en-US" sz="3200" dirty="0"/>
              <a:t>년 </a:t>
            </a:r>
            <a:r>
              <a:rPr lang="ko-KR" altLang="en-US" sz="3200" dirty="0" smtClean="0"/>
              <a:t>하버드대학</a:t>
            </a:r>
            <a:endParaRPr lang="en-US" altLang="ko-KR" sz="3200" dirty="0" smtClean="0"/>
          </a:p>
          <a:p>
            <a:pPr>
              <a:lnSpc>
                <a:spcPct val="200000"/>
              </a:lnSpc>
            </a:pPr>
            <a:r>
              <a:rPr lang="ko-KR" altLang="en-US" sz="3200" dirty="0" smtClean="0"/>
              <a:t> </a:t>
            </a:r>
            <a:r>
              <a:rPr lang="ko-KR" altLang="en-US" sz="3200" dirty="0"/>
              <a:t>‘대학교육의 목표는 </a:t>
            </a:r>
            <a:r>
              <a:rPr lang="ko-KR" altLang="en-US" sz="3200" b="1" dirty="0"/>
              <a:t>전문가이면서 동시에 자유인과 시민으로서의 일반적인 자질</a:t>
            </a:r>
            <a:r>
              <a:rPr lang="ko-KR" altLang="en-US" sz="3200" dirty="0"/>
              <a:t>을 갖추도록 하는 것</a:t>
            </a:r>
            <a:r>
              <a:rPr lang="ko-KR" altLang="en-US" sz="3200" dirty="0" smtClean="0"/>
              <a:t>’</a:t>
            </a:r>
            <a:endParaRPr lang="en-US" altLang="ko-KR" sz="3200" dirty="0" smtClean="0"/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2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신라대학교 교육의 목적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9756" y="1766445"/>
            <a:ext cx="11004928" cy="4351338"/>
          </a:xfrm>
        </p:spPr>
        <p:txBody>
          <a:bodyPr>
            <a:normAutofit/>
          </a:bodyPr>
          <a:lstStyle/>
          <a:p>
            <a:pPr marL="0" indent="0" fontAlgn="base" latinLnBrk="0">
              <a:lnSpc>
                <a:spcPct val="130000"/>
              </a:lnSpc>
              <a:spcBef>
                <a:spcPts val="0"/>
              </a:spcBef>
            </a:pPr>
            <a:r>
              <a:rPr lang="en-US" altLang="ko-KR" sz="3200" kern="0" spc="-1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3200" kern="0" spc="-10" dirty="0" smtClean="0">
                <a:solidFill>
                  <a:srgbClr val="000000"/>
                </a:solidFill>
                <a:latin typeface="+mn-ea"/>
              </a:rPr>
              <a:t>교육의 목적</a:t>
            </a:r>
            <a:endParaRPr lang="en-US" altLang="ko-KR" sz="3200" kern="0" spc="-10" dirty="0" smtClean="0">
              <a:solidFill>
                <a:srgbClr val="000000"/>
              </a:solidFill>
              <a:latin typeface="+mn-ea"/>
            </a:endParaRPr>
          </a:p>
          <a:p>
            <a:pPr marL="457200" lvl="1" indent="0" fontAlgn="base" latinLnBrk="0">
              <a:lnSpc>
                <a:spcPct val="130000"/>
              </a:lnSpc>
              <a:spcBef>
                <a:spcPts val="0"/>
              </a:spcBef>
            </a:pPr>
            <a:r>
              <a:rPr lang="ko-KR" altLang="en-US" sz="2800" kern="0" spc="-10" dirty="0" smtClean="0">
                <a:solidFill>
                  <a:srgbClr val="000000"/>
                </a:solidFill>
                <a:latin typeface="+mn-ea"/>
              </a:rPr>
              <a:t>  </a:t>
            </a:r>
            <a:r>
              <a:rPr lang="ko-KR" altLang="en-US" sz="2800" b="1" kern="0" spc="-10" dirty="0">
                <a:solidFill>
                  <a:srgbClr val="000000"/>
                </a:solidFill>
                <a:latin typeface="+mn-ea"/>
              </a:rPr>
              <a:t>인류 공영에 이바지할 창의력 있는 인재 </a:t>
            </a:r>
            <a:r>
              <a:rPr lang="ko-KR" altLang="en-US" sz="2800" b="1" kern="0" spc="-10" dirty="0" smtClean="0">
                <a:solidFill>
                  <a:srgbClr val="000000"/>
                </a:solidFill>
                <a:latin typeface="+mn-ea"/>
              </a:rPr>
              <a:t>육성</a:t>
            </a:r>
            <a:endParaRPr lang="en-US" altLang="ko-KR" sz="2800" b="1" kern="0" spc="-10" dirty="0" smtClean="0">
              <a:solidFill>
                <a:srgbClr val="000000"/>
              </a:solidFill>
              <a:latin typeface="+mn-ea"/>
            </a:endParaRPr>
          </a:p>
          <a:p>
            <a:pPr marL="457200" lvl="1" indent="0" fontAlgn="base" latinLnBrk="0">
              <a:lnSpc>
                <a:spcPct val="130000"/>
              </a:lnSpc>
              <a:spcBef>
                <a:spcPts val="0"/>
              </a:spcBef>
              <a:buNone/>
            </a:pPr>
            <a:endParaRPr lang="en-US" altLang="ko-KR" sz="3200" b="1" kern="0" spc="-10" dirty="0" smtClean="0">
              <a:solidFill>
                <a:srgbClr val="000000"/>
              </a:solidFill>
              <a:latin typeface="+mn-ea"/>
            </a:endParaRPr>
          </a:p>
          <a:p>
            <a:pPr marL="0" marR="0" indent="0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800" kern="0" dirty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8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94697" y="67794"/>
            <a:ext cx="10515600" cy="1325563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신라대학교 교육목표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>
          <a:xfrm>
            <a:off x="245182" y="1528949"/>
            <a:ext cx="5157787" cy="823912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신라대학교 교육목표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118182" y="2420656"/>
            <a:ext cx="4521199" cy="2582147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smtClean="0"/>
              <a:t>인간존중의 </a:t>
            </a:r>
            <a:r>
              <a:rPr lang="ko-KR" altLang="en-US" sz="2400" b="1" dirty="0"/>
              <a:t>지성인 </a:t>
            </a:r>
            <a:r>
              <a:rPr lang="ko-KR" altLang="en-US" sz="2400" b="1" dirty="0" smtClean="0"/>
              <a:t>육성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ko-KR" altLang="en-US" sz="2400" b="1" dirty="0" smtClean="0"/>
              <a:t>창의력 있는 전문인 육성</a:t>
            </a:r>
            <a:endParaRPr lang="en-US" altLang="ko-KR" sz="2400" b="1" dirty="0" smtClean="0"/>
          </a:p>
          <a:p>
            <a:pPr>
              <a:lnSpc>
                <a:spcPct val="150000"/>
              </a:lnSpc>
            </a:pPr>
            <a:r>
              <a:rPr lang="ko-KR" altLang="en-US" sz="2400" b="1" dirty="0" smtClean="0"/>
              <a:t>사랑과 </a:t>
            </a:r>
            <a:r>
              <a:rPr lang="ko-KR" altLang="en-US" sz="2400" b="1" dirty="0"/>
              <a:t>봉사의 민주시민 </a:t>
            </a:r>
            <a:r>
              <a:rPr lang="ko-KR" altLang="en-US" sz="2400" b="1" dirty="0" smtClean="0"/>
              <a:t>육성</a:t>
            </a:r>
            <a:endParaRPr lang="en-US" altLang="ko-KR" sz="2400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3"/>
          </p:nvPr>
        </p:nvSpPr>
        <p:spPr>
          <a:xfrm>
            <a:off x="6099175" y="1469028"/>
            <a:ext cx="5183188" cy="823912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신라대</a:t>
            </a:r>
            <a:r>
              <a:rPr lang="ko-KR" altLang="en-US" sz="3200" dirty="0" smtClean="0"/>
              <a:t> 교양교육 목표</a:t>
            </a:r>
            <a:endParaRPr lang="ko-KR" altLang="en-US" sz="3200" dirty="0"/>
          </a:p>
        </p:txBody>
      </p:sp>
      <p:sp>
        <p:nvSpPr>
          <p:cNvPr id="12" name="내용 개체 틀 11"/>
          <p:cNvSpPr>
            <a:spLocks noGrp="1"/>
          </p:cNvSpPr>
          <p:nvPr>
            <p:ph sz="quarter" idx="4"/>
          </p:nvPr>
        </p:nvSpPr>
        <p:spPr>
          <a:xfrm>
            <a:off x="4864100" y="2376782"/>
            <a:ext cx="6997701" cy="2582147"/>
          </a:xfrm>
          <a:ln w="381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ko-KR" altLang="en-US" dirty="0" smtClean="0"/>
              <a:t>세계화 </a:t>
            </a:r>
            <a:r>
              <a:rPr lang="ko-KR" altLang="en-US" dirty="0"/>
              <a:t>및 다문화 시대가 요청하는 의사소통 능력과 상호작용 </a:t>
            </a:r>
            <a:r>
              <a:rPr lang="ko-KR" altLang="en-US" dirty="0" smtClean="0"/>
              <a:t>능력 함양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세계화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자신에 </a:t>
            </a:r>
            <a:r>
              <a:rPr lang="ko-KR" altLang="en-US" dirty="0"/>
              <a:t>대한 이해와 도구적 활용능력을 바탕으로 창의적 </a:t>
            </a:r>
            <a:r>
              <a:rPr lang="ko-KR" altLang="en-US" dirty="0" smtClean="0"/>
              <a:t>문제해결능력 함양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실용화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인간과 </a:t>
            </a:r>
            <a:r>
              <a:rPr lang="ko-KR" altLang="en-US" dirty="0"/>
              <a:t>세계에 대한 바람직한 가치관과 책임감을 형성하여</a:t>
            </a:r>
            <a:r>
              <a:rPr lang="en-US" altLang="ko-KR" dirty="0"/>
              <a:t>, </a:t>
            </a:r>
            <a:r>
              <a:rPr lang="ko-KR" altLang="en-US" dirty="0"/>
              <a:t>공감 능력과 공동체적 </a:t>
            </a:r>
            <a:r>
              <a:rPr lang="ko-KR" altLang="en-US" dirty="0" err="1" smtClean="0"/>
              <a:t>협력능력</a:t>
            </a:r>
            <a:r>
              <a:rPr lang="ko-KR" altLang="en-US" dirty="0" smtClean="0"/>
              <a:t> 함양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인간화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4711700" y="5509858"/>
            <a:ext cx="7302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b="1" dirty="0">
                <a:solidFill>
                  <a:srgbClr val="7030A0"/>
                </a:solidFill>
              </a:rPr>
              <a:t>교양 </a:t>
            </a:r>
            <a:r>
              <a:rPr lang="ko-KR" altLang="en-US" sz="3200" b="1" dirty="0" smtClean="0">
                <a:solidFill>
                  <a:srgbClr val="7030A0"/>
                </a:solidFill>
              </a:rPr>
              <a:t>교육을 </a:t>
            </a:r>
            <a:r>
              <a:rPr lang="ko-KR" altLang="en-US" sz="3200" b="1" dirty="0">
                <a:solidFill>
                  <a:srgbClr val="7030A0"/>
                </a:solidFill>
              </a:rPr>
              <a:t>통한 전인적 성장 </a:t>
            </a:r>
            <a:r>
              <a:rPr lang="ko-KR" altLang="en-US" sz="3200" b="1" dirty="0" smtClean="0">
                <a:solidFill>
                  <a:srgbClr val="7030A0"/>
                </a:solidFill>
              </a:rPr>
              <a:t>지원</a:t>
            </a:r>
            <a:endParaRPr lang="en-US" altLang="ko-KR" sz="3200" b="1" dirty="0" smtClean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b="1" dirty="0" smtClean="0">
                <a:solidFill>
                  <a:srgbClr val="7030A0"/>
                </a:solidFill>
              </a:rPr>
              <a:t>전공 </a:t>
            </a:r>
            <a:r>
              <a:rPr lang="ko-KR" altLang="en-US" sz="3200" b="1" dirty="0" err="1">
                <a:solidFill>
                  <a:srgbClr val="7030A0"/>
                </a:solidFill>
              </a:rPr>
              <a:t>기초역량</a:t>
            </a:r>
            <a:r>
              <a:rPr lang="ko-KR" altLang="en-US" sz="3200" b="1" dirty="0">
                <a:solidFill>
                  <a:srgbClr val="7030A0"/>
                </a:solidFill>
              </a:rPr>
              <a:t> 강화</a:t>
            </a:r>
            <a:endParaRPr lang="en-US" altLang="ko-KR" sz="3200" b="1" dirty="0">
              <a:solidFill>
                <a:srgbClr val="7030A0"/>
              </a:solidFill>
            </a:endParaRPr>
          </a:p>
        </p:txBody>
      </p:sp>
      <p:sp>
        <p:nvSpPr>
          <p:cNvPr id="15" name="아래쪽 화살표 14"/>
          <p:cNvSpPr/>
          <p:nvPr/>
        </p:nvSpPr>
        <p:spPr>
          <a:xfrm>
            <a:off x="7708900" y="4958929"/>
            <a:ext cx="774700" cy="348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3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1" y="-1"/>
            <a:ext cx="12198351" cy="1461155"/>
            <a:chOff x="-1" y="-1"/>
            <a:chExt cx="12198351" cy="1461155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-1"/>
              <a:ext cx="12198350" cy="1461155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953458" y="1250148"/>
              <a:ext cx="10238542" cy="75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2" descr="교화-철쭉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"/>
              <a:ext cx="2153279" cy="146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0"/>
            <a:ext cx="10515600" cy="1325563"/>
          </a:xfrm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</a:rPr>
              <a:t>24</a:t>
            </a:r>
            <a:r>
              <a:rPr lang="ko-KR" altLang="en-US" b="1" dirty="0">
                <a:solidFill>
                  <a:schemeClr val="bg1"/>
                </a:solidFill>
              </a:rPr>
              <a:t>학년도 교양 </a:t>
            </a:r>
            <a:r>
              <a:rPr lang="ko-KR" altLang="en-US" b="1" dirty="0" smtClean="0">
                <a:solidFill>
                  <a:schemeClr val="bg1"/>
                </a:solidFill>
              </a:rPr>
              <a:t>교육과정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46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30119"/>
              </p:ext>
            </p:extLst>
          </p:nvPr>
        </p:nvGraphicFramePr>
        <p:xfrm>
          <a:off x="367678" y="1632690"/>
          <a:ext cx="11462994" cy="48513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928">
                  <a:extLst>
                    <a:ext uri="{9D8B030D-6E8A-4147-A177-3AD203B41FA5}">
                      <a16:colId xmlns:a16="http://schemas.microsoft.com/office/drawing/2014/main" val="1089101543"/>
                    </a:ext>
                  </a:extLst>
                </a:gridCol>
                <a:gridCol w="730862">
                  <a:extLst>
                    <a:ext uri="{9D8B030D-6E8A-4147-A177-3AD203B41FA5}">
                      <a16:colId xmlns:a16="http://schemas.microsoft.com/office/drawing/2014/main" val="2341586398"/>
                    </a:ext>
                  </a:extLst>
                </a:gridCol>
                <a:gridCol w="1051416">
                  <a:extLst>
                    <a:ext uri="{9D8B030D-6E8A-4147-A177-3AD203B41FA5}">
                      <a16:colId xmlns:a16="http://schemas.microsoft.com/office/drawing/2014/main" val="854121384"/>
                    </a:ext>
                  </a:extLst>
                </a:gridCol>
                <a:gridCol w="1327348">
                  <a:extLst>
                    <a:ext uri="{9D8B030D-6E8A-4147-A177-3AD203B41FA5}">
                      <a16:colId xmlns:a16="http://schemas.microsoft.com/office/drawing/2014/main" val="3378866996"/>
                    </a:ext>
                  </a:extLst>
                </a:gridCol>
                <a:gridCol w="837371">
                  <a:extLst>
                    <a:ext uri="{9D8B030D-6E8A-4147-A177-3AD203B41FA5}">
                      <a16:colId xmlns:a16="http://schemas.microsoft.com/office/drawing/2014/main" val="1589441364"/>
                    </a:ext>
                  </a:extLst>
                </a:gridCol>
                <a:gridCol w="756336">
                  <a:extLst>
                    <a:ext uri="{9D8B030D-6E8A-4147-A177-3AD203B41FA5}">
                      <a16:colId xmlns:a16="http://schemas.microsoft.com/office/drawing/2014/main" val="1782692407"/>
                    </a:ext>
                  </a:extLst>
                </a:gridCol>
                <a:gridCol w="756336">
                  <a:extLst>
                    <a:ext uri="{9D8B030D-6E8A-4147-A177-3AD203B41FA5}">
                      <a16:colId xmlns:a16="http://schemas.microsoft.com/office/drawing/2014/main" val="2560089113"/>
                    </a:ext>
                  </a:extLst>
                </a:gridCol>
                <a:gridCol w="1142035">
                  <a:extLst>
                    <a:ext uri="{9D8B030D-6E8A-4147-A177-3AD203B41FA5}">
                      <a16:colId xmlns:a16="http://schemas.microsoft.com/office/drawing/2014/main" val="47263476"/>
                    </a:ext>
                  </a:extLst>
                </a:gridCol>
                <a:gridCol w="2626531">
                  <a:extLst>
                    <a:ext uri="{9D8B030D-6E8A-4147-A177-3AD203B41FA5}">
                      <a16:colId xmlns:a16="http://schemas.microsoft.com/office/drawing/2014/main" val="2298215719"/>
                    </a:ext>
                  </a:extLst>
                </a:gridCol>
                <a:gridCol w="790509">
                  <a:extLst>
                    <a:ext uri="{9D8B030D-6E8A-4147-A177-3AD203B41FA5}">
                      <a16:colId xmlns:a16="http://schemas.microsoft.com/office/drawing/2014/main" val="2361552895"/>
                    </a:ext>
                  </a:extLst>
                </a:gridCol>
                <a:gridCol w="790322">
                  <a:extLst>
                    <a:ext uri="{9D8B030D-6E8A-4147-A177-3AD203B41FA5}">
                      <a16:colId xmlns:a16="http://schemas.microsoft.com/office/drawing/2014/main" val="1029440344"/>
                    </a:ext>
                  </a:extLst>
                </a:gridCol>
              </a:tblGrid>
              <a:tr h="280012">
                <a:tc rowSpan="3" gridSpan="3">
                  <a:txBody>
                    <a:bodyPr/>
                    <a:lstStyle/>
                    <a:p>
                      <a:pPr marL="127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                                          영역</a:t>
                      </a:r>
                      <a:endParaRPr lang="ko-KR" altLang="en-US" sz="1100" b="1" kern="0" spc="-70" dirty="0">
                        <a:effectLst/>
                      </a:endParaRPr>
                    </a:p>
                    <a:p>
                      <a:pPr marL="1270" marR="0" indent="0" algn="l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구분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기 초 필 수 교 양 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선 </a:t>
                      </a:r>
                      <a:r>
                        <a:rPr lang="ko-KR" altLang="en-US" sz="1100" b="1" kern="0" spc="-70" dirty="0" err="1">
                          <a:effectLst/>
                        </a:rPr>
                        <a:t>택</a:t>
                      </a:r>
                      <a:r>
                        <a:rPr lang="ko-KR" altLang="en-US" sz="1100" b="1" kern="0" spc="-70" dirty="0">
                          <a:effectLst/>
                        </a:rPr>
                        <a:t> 교 양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계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83629"/>
                  </a:ext>
                </a:extLst>
              </a:tr>
              <a:tr h="229483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세계화영역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실용화영역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인간화영역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일반영역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브릿지</a:t>
                      </a:r>
                      <a:endParaRPr lang="ko-KR" altLang="en-US" sz="1100" b="1" kern="0" spc="-10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영역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48153"/>
                  </a:ext>
                </a:extLst>
              </a:tr>
              <a:tr h="397742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비사범</a:t>
                      </a:r>
                      <a:endParaRPr lang="ko-KR" altLang="en-US" sz="1100" b="1" kern="0" spc="-10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대학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사범</a:t>
                      </a:r>
                      <a:endParaRPr lang="ko-KR" altLang="en-US" sz="1100" b="1" kern="0" spc="-10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대학</a:t>
                      </a:r>
                      <a:endParaRPr lang="ko-KR" altLang="en-US" sz="1100" b="1" kern="0" spc="-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249858"/>
                  </a:ext>
                </a:extLst>
              </a:tr>
              <a:tr h="227195">
                <a:tc rowSpan="6" grid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이수과목 및 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영어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, 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일본어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, 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중국어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[SLP I(3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), Ⅱ(3)]</a:t>
                      </a:r>
                      <a:r>
                        <a:rPr lang="ko-KR" altLang="en-US" sz="1200" b="1" kern="0" spc="0" baseline="0" dirty="0" smtClean="0">
                          <a:effectLst/>
                        </a:rPr>
                        <a:t>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2</a:t>
                      </a:r>
                      <a:r>
                        <a:rPr lang="ko-KR" altLang="en-US" sz="1100" b="1" kern="0" spc="-70" dirty="0">
                          <a:effectLst/>
                        </a:rPr>
                        <a:t>과목 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컴퓨팅 사고력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AI</a:t>
                      </a:r>
                      <a:r>
                        <a:rPr lang="ko-KR" altLang="en-US" sz="1100" b="1" kern="0" spc="-70" dirty="0">
                          <a:effectLst/>
                        </a:rPr>
                        <a:t>와 교육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/1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6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의사소통과 공감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대학생활과 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진로탐색</a:t>
                      </a:r>
                      <a:r>
                        <a:rPr lang="en-US" altLang="ko-KR" sz="1100" b="1" kern="0" spc="-70" dirty="0" err="1" smtClean="0">
                          <a:effectLst/>
                        </a:rPr>
                        <a:t>Ⅰ,Ⅱ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2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과목</a:t>
                      </a:r>
                      <a:endParaRPr lang="en-US" altLang="ko-KR" sz="1100" b="1" kern="0" spc="-70" dirty="0" smtClean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 smtClean="0">
                          <a:effectLst/>
                        </a:rPr>
                        <a:t>(</a:t>
                      </a:r>
                      <a:r>
                        <a:rPr lang="en-US" altLang="ko-KR" sz="1100" b="1" kern="0" spc="-70" dirty="0">
                          <a:effectLst/>
                        </a:rPr>
                        <a:t>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r>
                        <a:rPr lang="en-US" altLang="ko-KR" sz="1100" b="1" kern="0" spc="-70" dirty="0">
                          <a:effectLst/>
                        </a:rPr>
                        <a:t>/1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인문 영역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273" marR="47273" marT="13070" marB="13070" anchor="ctr"/>
                </a:tc>
                <a:tc rowSpan="6"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단과대학 및 학과 구분없이 자유롭게 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0" marR="0" indent="127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선택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6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70" dirty="0">
                          <a:effectLst/>
                        </a:rPr>
                        <a:t>-</a:t>
                      </a:r>
                      <a:endParaRPr lang="en-US" sz="105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409149630"/>
                  </a:ext>
                </a:extLst>
              </a:tr>
              <a:tr h="256624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사회 영역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273" marR="47273" marT="13070" marB="1307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45986"/>
                  </a:ext>
                </a:extLst>
              </a:tr>
              <a:tr h="342628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과학 영역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273" marR="47273" marT="13070" marB="1307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88183"/>
                  </a:ext>
                </a:extLst>
              </a:tr>
              <a:tr h="301868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한국어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(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외국인 유학생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[</a:t>
                      </a:r>
                      <a:r>
                        <a:rPr lang="en-US" altLang="ko-KR" sz="1100" b="1" kern="0" spc="-70" dirty="0" err="1">
                          <a:effectLst/>
                        </a:rPr>
                        <a:t>SKPⅠ</a:t>
                      </a:r>
                      <a:r>
                        <a:rPr lang="en-US" altLang="ko-KR" sz="1100" b="1" kern="0" spc="-70" dirty="0">
                          <a:effectLst/>
                        </a:rPr>
                        <a:t>(3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), Ⅱ(3)] 2</a:t>
                      </a:r>
                      <a:r>
                        <a:rPr lang="ko-KR" altLang="en-US" sz="1100" b="1" kern="0" spc="-70" dirty="0">
                          <a:effectLst/>
                        </a:rPr>
                        <a:t>과목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1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>
                          <a:effectLst/>
                        </a:rPr>
                        <a:t>독서와토론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>
                          <a:effectLst/>
                        </a:rPr>
                        <a:t>/ 2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진로교육의 이론과 실제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/ 2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역량개발과 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진로설계 </a:t>
                      </a:r>
                      <a:r>
                        <a:rPr lang="en-US" altLang="ko-KR" sz="1100" b="1" kern="0" spc="-70" dirty="0" err="1" smtClean="0">
                          <a:effectLst/>
                        </a:rPr>
                        <a:t>Ⅰ,Ⅱ</a:t>
                      </a:r>
                      <a:endParaRPr lang="ko-KR" altLang="en-US" sz="12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2</a:t>
                      </a:r>
                      <a:r>
                        <a:rPr lang="ko-KR" altLang="en-US" sz="1100" b="1" kern="0" spc="-70" dirty="0" smtClean="0">
                          <a:effectLst/>
                        </a:rPr>
                        <a:t>과목</a:t>
                      </a:r>
                      <a:endParaRPr lang="en-US" altLang="ko-KR" sz="1100" b="1" kern="0" spc="-70" dirty="0" smtClean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 smtClean="0">
                          <a:effectLst/>
                        </a:rPr>
                        <a:t>(</a:t>
                      </a:r>
                      <a:r>
                        <a:rPr lang="en-US" altLang="ko-KR" sz="1100" b="1" kern="0" spc="-70" dirty="0">
                          <a:effectLst/>
                        </a:rPr>
                        <a:t>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r>
                        <a:rPr lang="en-US" altLang="ko-KR" sz="1100" b="1" kern="0" spc="-70" dirty="0">
                          <a:effectLst/>
                        </a:rPr>
                        <a:t>/2</a:t>
                      </a:r>
                      <a:r>
                        <a:rPr lang="ko-KR" altLang="en-US" sz="1100" b="1" kern="0" spc="-70" dirty="0">
                          <a:effectLst/>
                        </a:rPr>
                        <a:t>학년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예술과 스포츠 </a:t>
                      </a:r>
                      <a:r>
                        <a:rPr lang="ko-KR" altLang="en-US" sz="1100" b="1" kern="0" spc="-7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영역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273" marR="47273" marT="13070" marB="1307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465833"/>
                  </a:ext>
                </a:extLst>
              </a:tr>
              <a:tr h="338042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융복합</a:t>
                      </a:r>
                      <a:r>
                        <a:rPr lang="ko-KR" altLang="en-US" sz="1100" b="1" kern="0" spc="-7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kern="0" spc="-7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273" marR="47273" marT="13070" marB="1307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305512"/>
                  </a:ext>
                </a:extLst>
              </a:tr>
              <a:tr h="392291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영역별 구분없이 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계열별 이수학점 이수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787828"/>
                  </a:ext>
                </a:extLst>
              </a:tr>
              <a:tr h="212627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계열별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이수 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인문사회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계열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전체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32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2988619959"/>
                  </a:ext>
                </a:extLst>
              </a:tr>
              <a:tr h="4116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사범대학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(</a:t>
                      </a:r>
                      <a:r>
                        <a:rPr lang="ko-KR" altLang="en-US" sz="1100" b="1" kern="0" spc="-70" dirty="0" err="1">
                          <a:effectLst/>
                        </a:rPr>
                        <a:t>컴교</a:t>
                      </a:r>
                      <a:r>
                        <a:rPr lang="en-US" altLang="ko-KR" sz="1100" b="1" kern="0" spc="-70" dirty="0">
                          <a:effectLst/>
                        </a:rPr>
                        <a:t>·</a:t>
                      </a:r>
                      <a:r>
                        <a:rPr lang="ko-KR" altLang="en-US" sz="1100" b="1" kern="0" spc="-70" dirty="0">
                          <a:effectLst/>
                        </a:rPr>
                        <a:t>수교 제외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70" dirty="0">
                          <a:effectLst/>
                        </a:rPr>
                        <a:t>-</a:t>
                      </a:r>
                      <a:endParaRPr 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26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1241761175"/>
                  </a:ext>
                </a:extLst>
              </a:tr>
              <a:tr h="2126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자연과학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계열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전체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32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2216091032"/>
                  </a:ext>
                </a:extLst>
              </a:tr>
              <a:tr h="4116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사범대학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(</a:t>
                      </a:r>
                      <a:r>
                        <a:rPr lang="ko-KR" altLang="en-US" sz="1100" b="1" kern="0" spc="-70" dirty="0" err="1">
                          <a:effectLst/>
                        </a:rPr>
                        <a:t>컴교</a:t>
                      </a:r>
                      <a:r>
                        <a:rPr lang="en-US" altLang="ko-KR" sz="1100" b="1" kern="0" spc="-70" dirty="0">
                          <a:effectLst/>
                        </a:rPr>
                        <a:t>·</a:t>
                      </a:r>
                      <a:r>
                        <a:rPr lang="ko-KR" altLang="en-US" sz="1100" b="1" kern="0" spc="-70" dirty="0">
                          <a:effectLst/>
                        </a:rPr>
                        <a:t>수교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70">
                          <a:effectLst/>
                        </a:rPr>
                        <a:t>-</a:t>
                      </a:r>
                      <a:endParaRPr 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26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262184415"/>
                  </a:ext>
                </a:extLst>
              </a:tr>
              <a:tr h="2126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공학계열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전체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4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4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30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2945733185"/>
                  </a:ext>
                </a:extLst>
              </a:tr>
              <a:tr h="2126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00" dirty="0">
                          <a:effectLst/>
                        </a:rPr>
                        <a:t>예체능</a:t>
                      </a:r>
                      <a:endParaRPr lang="ko-KR" altLang="en-US" sz="1100" b="1" kern="0" spc="0" dirty="0">
                        <a:effectLst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00" dirty="0">
                          <a:effectLst/>
                        </a:rPr>
                        <a:t>계열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>
                          <a:effectLst/>
                        </a:rPr>
                        <a:t>전체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6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4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30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58647268"/>
                  </a:ext>
                </a:extLst>
              </a:tr>
              <a:tr h="4116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70" dirty="0" smtClean="0">
                          <a:effectLst/>
                        </a:rPr>
                        <a:t>보건복지대학  </a:t>
                      </a:r>
                      <a:r>
                        <a:rPr lang="en-US" altLang="ko-KR" sz="1100" b="1" kern="0" spc="-70" dirty="0" smtClean="0">
                          <a:effectLst/>
                        </a:rPr>
                        <a:t>(</a:t>
                      </a:r>
                      <a:r>
                        <a:rPr lang="ko-KR" altLang="en-US" sz="1100" b="1" kern="0" spc="-70" dirty="0">
                          <a:effectLst/>
                        </a:rPr>
                        <a:t>체육</a:t>
                      </a:r>
                      <a:r>
                        <a:rPr lang="en-US" altLang="ko-KR" sz="1100" b="1" kern="0" spc="-70" dirty="0">
                          <a:effectLst/>
                        </a:rPr>
                        <a:t>)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4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>
                          <a:effectLst/>
                        </a:rPr>
                        <a:t>6</a:t>
                      </a:r>
                      <a:r>
                        <a:rPr lang="ko-KR" altLang="en-US" sz="1100" b="1" kern="0" spc="-70">
                          <a:effectLst/>
                        </a:rPr>
                        <a:t>학점</a:t>
                      </a:r>
                      <a:endParaRPr lang="ko-KR" altLang="en-US" sz="1100" b="1" kern="0" spc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12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4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70" dirty="0">
                          <a:effectLst/>
                        </a:rPr>
                        <a:t>32</a:t>
                      </a:r>
                      <a:r>
                        <a:rPr lang="ko-KR" altLang="en-US" sz="1100" b="1" kern="0" spc="-70" dirty="0">
                          <a:effectLst/>
                        </a:rPr>
                        <a:t>학점</a:t>
                      </a:r>
                      <a:endParaRPr lang="ko-KR" altLang="en-US" sz="1100" b="1" kern="0" spc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1107" marR="51107" marT="14130" marB="14130" anchor="ctr"/>
                </a:tc>
                <a:extLst>
                  <a:ext uri="{0D108BD9-81ED-4DB2-BD59-A6C34878D82A}">
                    <a16:rowId xmlns:a16="http://schemas.microsoft.com/office/drawing/2014/main" val="82425007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355600" y="1600200"/>
            <a:ext cx="2438400" cy="901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6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20650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-18472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24</a:t>
            </a:r>
            <a:r>
              <a:rPr lang="ko-KR" altLang="en-US" b="1" dirty="0" smtClean="0">
                <a:solidFill>
                  <a:schemeClr val="bg1"/>
                </a:solidFill>
              </a:rPr>
              <a:t>학년도 교양 교육과정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28797"/>
              </p:ext>
            </p:extLst>
          </p:nvPr>
        </p:nvGraphicFramePr>
        <p:xfrm>
          <a:off x="526470" y="1253380"/>
          <a:ext cx="11182929" cy="1516475"/>
        </p:xfrm>
        <a:graphic>
          <a:graphicData uri="http://schemas.openxmlformats.org/drawingml/2006/table">
            <a:tbl>
              <a:tblPr/>
              <a:tblGrid>
                <a:gridCol w="1616030">
                  <a:extLst>
                    <a:ext uri="{9D8B030D-6E8A-4147-A177-3AD203B41FA5}">
                      <a16:colId xmlns:a16="http://schemas.microsoft.com/office/drawing/2014/main" val="3520760746"/>
                    </a:ext>
                  </a:extLst>
                </a:gridCol>
                <a:gridCol w="1616030">
                  <a:extLst>
                    <a:ext uri="{9D8B030D-6E8A-4147-A177-3AD203B41FA5}">
                      <a16:colId xmlns:a16="http://schemas.microsoft.com/office/drawing/2014/main" val="4216949127"/>
                    </a:ext>
                  </a:extLst>
                </a:gridCol>
                <a:gridCol w="1105570">
                  <a:extLst>
                    <a:ext uri="{9D8B030D-6E8A-4147-A177-3AD203B41FA5}">
                      <a16:colId xmlns:a16="http://schemas.microsoft.com/office/drawing/2014/main" val="4242324086"/>
                    </a:ext>
                  </a:extLst>
                </a:gridCol>
                <a:gridCol w="1211674">
                  <a:extLst>
                    <a:ext uri="{9D8B030D-6E8A-4147-A177-3AD203B41FA5}">
                      <a16:colId xmlns:a16="http://schemas.microsoft.com/office/drawing/2014/main" val="1208595683"/>
                    </a:ext>
                  </a:extLst>
                </a:gridCol>
                <a:gridCol w="2445926">
                  <a:extLst>
                    <a:ext uri="{9D8B030D-6E8A-4147-A177-3AD203B41FA5}">
                      <a16:colId xmlns:a16="http://schemas.microsoft.com/office/drawing/2014/main" val="1215633325"/>
                    </a:ext>
                  </a:extLst>
                </a:gridCol>
                <a:gridCol w="1677850">
                  <a:extLst>
                    <a:ext uri="{9D8B030D-6E8A-4147-A177-3AD203B41FA5}">
                      <a16:colId xmlns:a16="http://schemas.microsoft.com/office/drawing/2014/main" val="4004902029"/>
                    </a:ext>
                  </a:extLst>
                </a:gridCol>
                <a:gridCol w="840487">
                  <a:extLst>
                    <a:ext uri="{9D8B030D-6E8A-4147-A177-3AD203B41FA5}">
                      <a16:colId xmlns:a16="http://schemas.microsoft.com/office/drawing/2014/main" val="4191583523"/>
                    </a:ext>
                  </a:extLst>
                </a:gridCol>
                <a:gridCol w="669362">
                  <a:extLst>
                    <a:ext uri="{9D8B030D-6E8A-4147-A177-3AD203B41FA5}">
                      <a16:colId xmlns:a16="http://schemas.microsoft.com/office/drawing/2014/main" val="685364818"/>
                    </a:ext>
                  </a:extLst>
                </a:gridCol>
              </a:tblGrid>
              <a:tr h="626220">
                <a:tc rowSpan="3">
                  <a:txBody>
                    <a:bodyPr/>
                    <a:lstStyle/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       영역</a:t>
                      </a:r>
                      <a:endParaRPr lang="ko-KR" altLang="en-US" sz="1400" kern="0" spc="-7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 초 필 수 교 양 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969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선 </a:t>
                      </a:r>
                      <a:r>
                        <a:rPr lang="ko-KR" altLang="en-US" sz="2400" b="1" kern="0" spc="-7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택</a:t>
                      </a: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교 양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F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</a:t>
                      </a: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927092"/>
                  </a:ext>
                </a:extLst>
              </a:tr>
              <a:tr h="4598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12927"/>
                  </a:ext>
                </a:extLst>
              </a:tr>
              <a:tr h="4303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81158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526470" y="1253380"/>
            <a:ext cx="1638413" cy="1516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20650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-18472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24</a:t>
            </a:r>
            <a:r>
              <a:rPr lang="ko-KR" altLang="en-US" b="1" dirty="0" smtClean="0">
                <a:solidFill>
                  <a:schemeClr val="bg1"/>
                </a:solidFill>
              </a:rPr>
              <a:t>학년도 교양 교육과정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460018"/>
              </p:ext>
            </p:extLst>
          </p:nvPr>
        </p:nvGraphicFramePr>
        <p:xfrm>
          <a:off x="526470" y="1253380"/>
          <a:ext cx="11081330" cy="1858120"/>
        </p:xfrm>
        <a:graphic>
          <a:graphicData uri="http://schemas.openxmlformats.org/drawingml/2006/table">
            <a:tbl>
              <a:tblPr/>
              <a:tblGrid>
                <a:gridCol w="1703300">
                  <a:extLst>
                    <a:ext uri="{9D8B030D-6E8A-4147-A177-3AD203B41FA5}">
                      <a16:colId xmlns:a16="http://schemas.microsoft.com/office/drawing/2014/main" val="3520760746"/>
                    </a:ext>
                  </a:extLst>
                </a:gridCol>
                <a:gridCol w="1703300">
                  <a:extLst>
                    <a:ext uri="{9D8B030D-6E8A-4147-A177-3AD203B41FA5}">
                      <a16:colId xmlns:a16="http://schemas.microsoft.com/office/drawing/2014/main" val="4216949127"/>
                    </a:ext>
                  </a:extLst>
                </a:gridCol>
                <a:gridCol w="2099430">
                  <a:extLst>
                    <a:ext uri="{9D8B030D-6E8A-4147-A177-3AD203B41FA5}">
                      <a16:colId xmlns:a16="http://schemas.microsoft.com/office/drawing/2014/main" val="424232408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1215633325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4004902029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4191583523"/>
                    </a:ext>
                  </a:extLst>
                </a:gridCol>
              </a:tblGrid>
              <a:tr h="632896">
                <a:tc rowSpan="2">
                  <a:txBody>
                    <a:bodyPr/>
                    <a:lstStyle/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       영역</a:t>
                      </a:r>
                      <a:endParaRPr lang="ko-KR" altLang="en-US" sz="1400" kern="0" spc="-7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 초 필 수 교 양 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969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선 </a:t>
                      </a:r>
                      <a:r>
                        <a:rPr lang="ko-KR" altLang="en-US" sz="2400" b="1" kern="0" spc="-7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택</a:t>
                      </a:r>
                      <a:r>
                        <a:rPr lang="ko-KR" altLang="en-US" sz="24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교 양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F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27092"/>
                  </a:ext>
                </a:extLst>
              </a:tr>
              <a:tr h="12252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2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세계화영역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1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실용화영역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1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인간화영역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1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일반영역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11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브릿지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-11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20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12927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>
            <a:off x="546100" y="1307091"/>
            <a:ext cx="1618783" cy="1817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12198350" cy="1206500"/>
            <a:chOff x="0" y="0"/>
            <a:chExt cx="12198350" cy="1325562"/>
          </a:xfrm>
        </p:grpSpPr>
        <p:sp>
          <p:nvSpPr>
            <p:cNvPr id="4" name="Rectangle 193"/>
            <p:cNvSpPr>
              <a:spLocks noChangeArrowheads="1"/>
            </p:cNvSpPr>
            <p:nvPr/>
          </p:nvSpPr>
          <p:spPr bwMode="gray">
            <a:xfrm>
              <a:off x="0" y="0"/>
              <a:ext cx="12198350" cy="132556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latinLnBrk="0">
                <a:defRPr/>
              </a:pPr>
              <a:endParaRPr kumimoji="0"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 flipV="1">
              <a:off x="1953458" y="1191491"/>
              <a:ext cx="10238542" cy="586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30770" y="-18472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24</a:t>
            </a:r>
            <a:r>
              <a:rPr lang="ko-KR" altLang="en-US" b="1" dirty="0" smtClean="0">
                <a:solidFill>
                  <a:schemeClr val="bg1"/>
                </a:solidFill>
              </a:rPr>
              <a:t>학년도 교양 교육과정 구성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상징물-용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4883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132295"/>
              </p:ext>
            </p:extLst>
          </p:nvPr>
        </p:nvGraphicFramePr>
        <p:xfrm>
          <a:off x="361370" y="1307091"/>
          <a:ext cx="11233730" cy="4284587"/>
        </p:xfrm>
        <a:graphic>
          <a:graphicData uri="http://schemas.openxmlformats.org/drawingml/2006/table">
            <a:tbl>
              <a:tblPr/>
              <a:tblGrid>
                <a:gridCol w="845130">
                  <a:extLst>
                    <a:ext uri="{9D8B030D-6E8A-4147-A177-3AD203B41FA5}">
                      <a16:colId xmlns:a16="http://schemas.microsoft.com/office/drawing/2014/main" val="3520760746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4216949127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4242324086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120859568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2156333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7648007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00490202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4191583523"/>
                    </a:ext>
                  </a:extLst>
                </a:gridCol>
              </a:tblGrid>
              <a:tr h="626220">
                <a:tc rowSpan="3">
                  <a:txBody>
                    <a:bodyPr/>
                    <a:lstStyle/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       영역</a:t>
                      </a:r>
                      <a:endParaRPr lang="ko-KR" altLang="en-US" sz="1400" kern="0" spc="-7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 초 필 수 교 양 </a:t>
                      </a:r>
                      <a:endParaRPr lang="ko-KR" altLang="en-US" sz="24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969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선 </a:t>
                      </a:r>
                      <a:r>
                        <a:rPr lang="ko-KR" altLang="en-US" sz="2800" b="1" kern="0" spc="-7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택</a:t>
                      </a:r>
                      <a:r>
                        <a:rPr lang="ko-KR" altLang="en-US" sz="2800" b="1" kern="0" spc="-7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교 양</a:t>
                      </a:r>
                      <a:endParaRPr lang="ko-KR" altLang="en-US" sz="2400" kern="0" spc="-100" dirty="0">
                        <a:solidFill>
                          <a:srgbClr val="000000"/>
                        </a:solidFill>
                        <a:effectLst/>
                        <a:latin typeface="Asia태고딕-TTF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F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27092"/>
                  </a:ext>
                </a:extLst>
              </a:tr>
              <a:tr h="3907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2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세계화 영역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실용화 영역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인간화 영역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일반 영역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브릿지</a:t>
                      </a:r>
                      <a:endParaRPr lang="ko-KR" altLang="en-US" sz="18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영역</a:t>
                      </a:r>
                      <a:endParaRPr lang="ko-KR" altLang="en-US" sz="1800" kern="0" spc="-10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12927"/>
                  </a:ext>
                </a:extLst>
              </a:tr>
              <a:tr h="4892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비사범대학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-11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사범대학</a:t>
                      </a:r>
                      <a:endParaRPr lang="ko-KR" altLang="en-US" sz="1800" kern="0" spc="-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81158"/>
                  </a:ext>
                </a:extLst>
              </a:tr>
              <a:tr h="437567">
                <a:tc rowSpan="8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이수과목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C9A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일본어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중국어 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SLP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[I(3),Ⅱ(3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)]2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컴퓨팅사고력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AI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와 교육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/1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의사소통</a:t>
                      </a: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 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공감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6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대학생활과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진로탐색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Ⅰ,Ⅱ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1400" b="1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인문 영역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127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단과대학 및 학과 </a:t>
                      </a:r>
                      <a:r>
                        <a:rPr lang="ko-KR" altLang="en-US" sz="1400" kern="0" spc="-19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 없이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자유롭게 선택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89326"/>
                  </a:ext>
                </a:extLst>
              </a:tr>
              <a:tr h="4049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 영역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41905"/>
                  </a:ext>
                </a:extLst>
              </a:tr>
              <a:tr h="4049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과학 영역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08754"/>
                  </a:ext>
                </a:extLst>
              </a:tr>
              <a:tr h="2045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예술과 </a:t>
                      </a:r>
                      <a:r>
                        <a:rPr lang="ko-KR" altLang="en-US" sz="1400" kern="0" spc="-7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스포츠영역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4551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6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역량개발과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진로설계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Ⅰ,Ⅱ2</a:t>
                      </a: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</a:t>
                      </a:r>
                      <a:endParaRPr lang="en-US" altLang="ko-KR" sz="1400" kern="0" spc="-7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1400" b="1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00185"/>
                  </a:ext>
                </a:extLst>
              </a:tr>
              <a:tr h="118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한국어 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유학생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[</a:t>
                      </a:r>
                      <a:r>
                        <a:rPr lang="en-US" altLang="ko-KR" sz="1400" kern="0" spc="-7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SKPⅠ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), Ⅱ(3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)]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과목 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1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22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독서와토론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 2</a:t>
                      </a:r>
                      <a:r>
                        <a:rPr lang="ko-KR" altLang="en-US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22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진로교육의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kern="0" spc="-22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이론과실제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/2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68446"/>
                  </a:ext>
                </a:extLst>
              </a:tr>
              <a:tr h="4049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융복합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영역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7339"/>
                  </a:ext>
                </a:extLst>
              </a:tr>
              <a:tr h="7641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8B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D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＊영역별 구분 없이 계열별 </a:t>
                      </a: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이수학점 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이수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0122" marR="50122" marT="13857" marB="13857" anchor="ctr">
                    <a:lnL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EE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69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줄무늬 가장자리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26613</TotalTime>
  <Words>2754</Words>
  <Application>Microsoft Office PowerPoint</Application>
  <PresentationFormat>와이드스크린</PresentationFormat>
  <Paragraphs>1394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8" baseType="lpstr">
      <vt:lpstr>Asia태고딕-TTF</vt:lpstr>
      <vt:lpstr>맑은 고딕</vt:lpstr>
      <vt:lpstr>한양신명조</vt:lpstr>
      <vt:lpstr>한컴돋움</vt:lpstr>
      <vt:lpstr>한컴바탕</vt:lpstr>
      <vt:lpstr>함초롬바탕</vt:lpstr>
      <vt:lpstr>Arial</vt:lpstr>
      <vt:lpstr>Office 테마</vt:lpstr>
      <vt:lpstr>교양과정대학 소개</vt:lpstr>
      <vt:lpstr>Question!</vt:lpstr>
      <vt:lpstr>대학 교육의 목표</vt:lpstr>
      <vt:lpstr>신라대학교 교육의 목적</vt:lpstr>
      <vt:lpstr>신라대학교 교육목표</vt:lpstr>
      <vt:lpstr>24학년도 교양 교육과정 구성</vt:lpstr>
      <vt:lpstr>24학년도 교양 교육과정 구성</vt:lpstr>
      <vt:lpstr>24학년도 교양 교육과정 구성</vt:lpstr>
      <vt:lpstr>24학년도 교양 교육과정 구성</vt:lpstr>
      <vt:lpstr>24학년도 교양 교육과정 구성</vt:lpstr>
      <vt:lpstr>선택교양 일반영역-인문</vt:lpstr>
      <vt:lpstr>선택교양 일반영역-사회</vt:lpstr>
      <vt:lpstr>선택교양 일반영역-과학, 융복합</vt:lpstr>
      <vt:lpstr>선택교양 일반영역-예술과 스포츠</vt:lpstr>
      <vt:lpstr>졸업이수학점</vt:lpstr>
      <vt:lpstr>브릿지 영역 교과목 구성</vt:lpstr>
      <vt:lpstr>브릿지 영역 교과목 구성</vt:lpstr>
      <vt:lpstr>선택교양 신규 개설 교과목</vt:lpstr>
      <vt:lpstr>교양교육의 비교과 프로그램</vt:lpstr>
      <vt:lpstr>감사합니다~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교양과정대학 소개</dc:title>
  <dc:creator>user</dc:creator>
  <cp:lastModifiedBy>user</cp:lastModifiedBy>
  <cp:revision>90</cp:revision>
  <dcterms:created xsi:type="dcterms:W3CDTF">2023-02-09T02:12:58Z</dcterms:created>
  <dcterms:modified xsi:type="dcterms:W3CDTF">2024-02-29T07:34:24Z</dcterms:modified>
</cp:coreProperties>
</file>